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5"/>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orbel"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eg6frkuY3WTJcxQi3Nv5Ojni/a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2156B4-B660-4843-8E6B-76D3FBBFA578}">
  <a:tblStyle styleId="{162156B4-B660-4843-8E6B-76D3FBBFA57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Dãy con đơn điệu tăng dài nhất: LIS, quy hoạch động kinh điển</a:t>
            </a:r>
            <a:endParaRPr/>
          </a:p>
        </p:txBody>
      </p:sp>
      <p:sp>
        <p:nvSpPr>
          <p:cNvPr id="351" name="Google Shape;35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Tìm chuỗi lớn nhất trong 3 chuỗi</a:t>
            </a:r>
            <a:endParaRPr/>
          </a:p>
          <a:p>
            <a:pPr marL="0" marR="0" lvl="0" indent="0" algn="l" rtl="0">
              <a:lnSpc>
                <a:spcPct val="100000"/>
              </a:lnSpc>
              <a:spcBef>
                <a:spcPts val="0"/>
              </a:spcBef>
              <a:spcAft>
                <a:spcPts val="0"/>
              </a:spcAft>
              <a:buClr>
                <a:schemeClr val="dk1"/>
              </a:buClr>
              <a:buSzPts val="1200"/>
              <a:buFont typeface="Calibri"/>
              <a:buNone/>
            </a:pPr>
            <a:r>
              <a:rPr lang="en-US"/>
              <a:t>Tìm chuỗi lớn nhất trong 26 chuỗi</a:t>
            </a:r>
            <a:endParaRPr/>
          </a:p>
          <a:p>
            <a:pPr marL="0" marR="0" lvl="0" indent="0" algn="l" rtl="0">
              <a:lnSpc>
                <a:spcPct val="100000"/>
              </a:lnSpc>
              <a:spcBef>
                <a:spcPts val="0"/>
              </a:spcBef>
              <a:spcAft>
                <a:spcPts val="0"/>
              </a:spcAft>
              <a:buClr>
                <a:srgbClr val="002060"/>
              </a:buClr>
              <a:buSzPts val="1200"/>
              <a:buFont typeface="Times New Roman"/>
              <a:buNone/>
            </a:pPr>
            <a:r>
              <a:rPr lang="en-US" sz="1200" b="1">
                <a:solidFill>
                  <a:srgbClr val="002060"/>
                </a:solidFill>
                <a:latin typeface="Times New Roman"/>
                <a:ea typeface="Times New Roman"/>
                <a:cs typeface="Times New Roman"/>
                <a:sym typeface="Times New Roman"/>
              </a:rPr>
              <a:t>Sắp xếp, </a:t>
            </a:r>
            <a:r>
              <a:rPr lang="en-US" b="1">
                <a:solidFill>
                  <a:srgbClr val="002060"/>
                </a:solidFill>
                <a:latin typeface="Times New Roman"/>
                <a:ea typeface="Times New Roman"/>
                <a:cs typeface="Times New Roman"/>
                <a:sym typeface="Times New Roman"/>
              </a:rPr>
              <a:t>Chuyển đổi hệ cơ số</a:t>
            </a:r>
            <a:endParaRPr/>
          </a:p>
          <a:p>
            <a:pPr marL="0" lvl="0" indent="0" algn="l" rtl="0">
              <a:spcBef>
                <a:spcPts val="0"/>
              </a:spcBef>
              <a:spcAft>
                <a:spcPts val="0"/>
              </a:spcAft>
              <a:buNone/>
            </a:pPr>
            <a:endParaRPr/>
          </a:p>
        </p:txBody>
      </p:sp>
      <p:sp>
        <p:nvSpPr>
          <p:cNvPr id="408" name="Google Shape;40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void comb(int N, int K)</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    std::string bitmask(K, 1); // K leading 1's</a:t>
            </a:r>
            <a:endParaRPr/>
          </a:p>
          <a:p>
            <a:pPr marL="0" lvl="0" indent="0" algn="l" rtl="0">
              <a:spcBef>
                <a:spcPts val="0"/>
              </a:spcBef>
              <a:spcAft>
                <a:spcPts val="0"/>
              </a:spcAft>
              <a:buNone/>
            </a:pPr>
            <a:r>
              <a:rPr lang="en-US"/>
              <a:t>    bitmask.resize(N, 0); // N-K trailing 0's</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 print integers and permute bitmask</a:t>
            </a:r>
            <a:endParaRPr/>
          </a:p>
          <a:p>
            <a:pPr marL="0" lvl="0" indent="0" algn="l" rtl="0">
              <a:spcBef>
                <a:spcPts val="0"/>
              </a:spcBef>
              <a:spcAft>
                <a:spcPts val="0"/>
              </a:spcAft>
              <a:buNone/>
            </a:pPr>
            <a:r>
              <a:rPr lang="en-US"/>
              <a:t>    do {</a:t>
            </a:r>
            <a:endParaRPr/>
          </a:p>
          <a:p>
            <a:pPr marL="0" lvl="0" indent="0" algn="l" rtl="0">
              <a:spcBef>
                <a:spcPts val="0"/>
              </a:spcBef>
              <a:spcAft>
                <a:spcPts val="0"/>
              </a:spcAft>
              <a:buNone/>
            </a:pPr>
            <a:r>
              <a:rPr lang="en-US"/>
              <a:t>        for (int i = 0; i &lt; N; ++i) // [0..N-1] integers</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if (bitmask[i]) std::cout &lt;&lt; " " &lt;&lt; i;</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std::cout &lt;&lt; std::endl;</a:t>
            </a:r>
            <a:endParaRPr/>
          </a:p>
          <a:p>
            <a:pPr marL="0" lvl="0" indent="0" algn="l" rtl="0">
              <a:spcBef>
                <a:spcPts val="0"/>
              </a:spcBef>
              <a:spcAft>
                <a:spcPts val="0"/>
              </a:spcAft>
              <a:buNone/>
            </a:pPr>
            <a:r>
              <a:rPr lang="en-US"/>
              <a:t>    } while (std::prev_permutation(bitmask.begin(), bitmask.end()));</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int main()</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    comb(5, 3);</a:t>
            </a:r>
            <a:endParaRPr/>
          </a:p>
          <a:p>
            <a:pPr marL="0" lvl="0" indent="0" algn="l" rtl="0">
              <a:spcBef>
                <a:spcPts val="0"/>
              </a:spcBef>
              <a:spcAft>
                <a:spcPts val="0"/>
              </a:spcAft>
              <a:buNone/>
            </a:pPr>
            <a:r>
              <a:rPr lang="en-US"/>
              <a:t>}</a:t>
            </a:r>
            <a:endParaRPr/>
          </a:p>
        </p:txBody>
      </p:sp>
      <p:sp>
        <p:nvSpPr>
          <p:cNvPr id="418" name="Google Shape;41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
        <p:cNvGrpSpPr/>
        <p:nvPr/>
      </p:nvGrpSpPr>
      <p:grpSpPr>
        <a:xfrm>
          <a:off x="0" y="0"/>
          <a:ext cx="0" cy="0"/>
          <a:chOff x="0" y="0"/>
          <a:chExt cx="0" cy="0"/>
        </a:xfrm>
      </p:grpSpPr>
      <p:sp>
        <p:nvSpPr>
          <p:cNvPr id="176" name="Google Shape;176;p48"/>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48"/>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178" name="Google Shape;178;p48"/>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48"/>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4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5"/>
        <p:cNvGrpSpPr/>
        <p:nvPr/>
      </p:nvGrpSpPr>
      <p:grpSpPr>
        <a:xfrm>
          <a:off x="0" y="0"/>
          <a:ext cx="0" cy="0"/>
          <a:chOff x="0" y="0"/>
          <a:chExt cx="0" cy="0"/>
        </a:xfrm>
      </p:grpSpPr>
      <p:sp>
        <p:nvSpPr>
          <p:cNvPr id="236" name="Google Shape;236;p6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67"/>
          <p:cNvSpPr txBox="1">
            <a:spLocks noGrp="1"/>
          </p:cNvSpPr>
          <p:nvPr>
            <p:ph type="body" idx="1"/>
          </p:nvPr>
        </p:nvSpPr>
        <p:spPr>
          <a:xfrm rot="5400000">
            <a:off x="4060136" y="-859736"/>
            <a:ext cx="4038600" cy="9872871"/>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238" name="Google Shape;238;p67"/>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67"/>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6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1"/>
        <p:cNvGrpSpPr/>
        <p:nvPr/>
      </p:nvGrpSpPr>
      <p:grpSpPr>
        <a:xfrm>
          <a:off x="0" y="0"/>
          <a:ext cx="0" cy="0"/>
          <a:chOff x="0" y="0"/>
          <a:chExt cx="0" cy="0"/>
        </a:xfrm>
      </p:grpSpPr>
      <p:sp>
        <p:nvSpPr>
          <p:cNvPr id="242" name="Google Shape;242;p68"/>
          <p:cNvSpPr txBox="1">
            <a:spLocks noGrp="1"/>
          </p:cNvSpPr>
          <p:nvPr>
            <p:ph type="title"/>
          </p:nvPr>
        </p:nvSpPr>
        <p:spPr>
          <a:xfrm rot="5400000">
            <a:off x="7181850" y="2305050"/>
            <a:ext cx="5410200" cy="232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68"/>
          <p:cNvSpPr txBox="1">
            <a:spLocks noGrp="1"/>
          </p:cNvSpPr>
          <p:nvPr>
            <p:ph type="body" idx="1"/>
          </p:nvPr>
        </p:nvSpPr>
        <p:spPr>
          <a:xfrm rot="5400000">
            <a:off x="2152650" y="-247650"/>
            <a:ext cx="5410200" cy="74295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244" name="Google Shape;244;p68"/>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68"/>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6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1"/>
        <p:cNvGrpSpPr/>
        <p:nvPr/>
      </p:nvGrpSpPr>
      <p:grpSpPr>
        <a:xfrm>
          <a:off x="0" y="0"/>
          <a:ext cx="0" cy="0"/>
          <a:chOff x="0" y="0"/>
          <a:chExt cx="0" cy="0"/>
        </a:xfrm>
      </p:grpSpPr>
      <p:sp>
        <p:nvSpPr>
          <p:cNvPr id="182" name="Google Shape;182;p49"/>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49"/>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184" name="Google Shape;184;p49"/>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185" name="Google Shape;185;p49"/>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186" name="Google Shape;186;p49"/>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187" name="Google Shape;187;p49"/>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49"/>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0"/>
        <p:cNvGrpSpPr/>
        <p:nvPr/>
      </p:nvGrpSpPr>
      <p:grpSpPr>
        <a:xfrm>
          <a:off x="0" y="0"/>
          <a:ext cx="0" cy="0"/>
          <a:chOff x="0" y="0"/>
          <a:chExt cx="0" cy="0"/>
        </a:xfrm>
      </p:grpSpPr>
      <p:sp>
        <p:nvSpPr>
          <p:cNvPr id="191" name="Google Shape;191;p60"/>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0"/>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rgbClr val="FFFFFF"/>
              </a:buClr>
              <a:buSzPts val="7200"/>
              <a:buFont typeface="Corbel"/>
              <a:buNone/>
              <a:defRPr sz="72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60"/>
          <p:cNvSpPr txBox="1">
            <a:spLocks noGrp="1"/>
          </p:cNvSpPr>
          <p:nvPr>
            <p:ph type="subTitle" idx="1"/>
          </p:nvPr>
        </p:nvSpPr>
        <p:spPr>
          <a:xfrm>
            <a:off x="1709530" y="3869634"/>
            <a:ext cx="8767860" cy="138816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194" name="Google Shape;194;p60"/>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60"/>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6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FFFFFF"/>
                </a:solidFill>
                <a:latin typeface="Corbel"/>
                <a:ea typeface="Corbel"/>
                <a:cs typeface="Corbel"/>
                <a:sym typeface="Corbel"/>
              </a:defRPr>
            </a:lvl1pPr>
            <a:lvl2pPr marL="0" lvl="1" indent="0" algn="r">
              <a:spcBef>
                <a:spcPts val="0"/>
              </a:spcBef>
              <a:buNone/>
              <a:defRPr sz="1200">
                <a:solidFill>
                  <a:srgbClr val="FFFFFF"/>
                </a:solidFill>
                <a:latin typeface="Corbel"/>
                <a:ea typeface="Corbel"/>
                <a:cs typeface="Corbel"/>
                <a:sym typeface="Corbel"/>
              </a:defRPr>
            </a:lvl2pPr>
            <a:lvl3pPr marL="0" lvl="2" indent="0" algn="r">
              <a:spcBef>
                <a:spcPts val="0"/>
              </a:spcBef>
              <a:buNone/>
              <a:defRPr sz="1200">
                <a:solidFill>
                  <a:srgbClr val="FFFFFF"/>
                </a:solidFill>
                <a:latin typeface="Corbel"/>
                <a:ea typeface="Corbel"/>
                <a:cs typeface="Corbel"/>
                <a:sym typeface="Corbel"/>
              </a:defRPr>
            </a:lvl3pPr>
            <a:lvl4pPr marL="0" lvl="3" indent="0" algn="r">
              <a:spcBef>
                <a:spcPts val="0"/>
              </a:spcBef>
              <a:buNone/>
              <a:defRPr sz="1200">
                <a:solidFill>
                  <a:srgbClr val="FFFFFF"/>
                </a:solidFill>
                <a:latin typeface="Corbel"/>
                <a:ea typeface="Corbel"/>
                <a:cs typeface="Corbel"/>
                <a:sym typeface="Corbel"/>
              </a:defRPr>
            </a:lvl4pPr>
            <a:lvl5pPr marL="0" lvl="4" indent="0" algn="r">
              <a:spcBef>
                <a:spcPts val="0"/>
              </a:spcBef>
              <a:buNone/>
              <a:defRPr sz="1200">
                <a:solidFill>
                  <a:srgbClr val="FFFFFF"/>
                </a:solidFill>
                <a:latin typeface="Corbel"/>
                <a:ea typeface="Corbel"/>
                <a:cs typeface="Corbel"/>
                <a:sym typeface="Corbel"/>
              </a:defRPr>
            </a:lvl5pPr>
            <a:lvl6pPr marL="0" lvl="5" indent="0" algn="r">
              <a:spcBef>
                <a:spcPts val="0"/>
              </a:spcBef>
              <a:buNone/>
              <a:defRPr sz="1200">
                <a:solidFill>
                  <a:srgbClr val="FFFFFF"/>
                </a:solidFill>
                <a:latin typeface="Corbel"/>
                <a:ea typeface="Corbel"/>
                <a:cs typeface="Corbel"/>
                <a:sym typeface="Corbel"/>
              </a:defRPr>
            </a:lvl6pPr>
            <a:lvl7pPr marL="0" lvl="6" indent="0" algn="r">
              <a:spcBef>
                <a:spcPts val="0"/>
              </a:spcBef>
              <a:buNone/>
              <a:defRPr sz="1200">
                <a:solidFill>
                  <a:srgbClr val="FFFFFF"/>
                </a:solidFill>
                <a:latin typeface="Corbel"/>
                <a:ea typeface="Corbel"/>
                <a:cs typeface="Corbel"/>
                <a:sym typeface="Corbel"/>
              </a:defRPr>
            </a:lvl7pPr>
            <a:lvl8pPr marL="0" lvl="7" indent="0" algn="r">
              <a:spcBef>
                <a:spcPts val="0"/>
              </a:spcBef>
              <a:buNone/>
              <a:defRPr sz="1200">
                <a:solidFill>
                  <a:srgbClr val="FFFFFF"/>
                </a:solidFill>
                <a:latin typeface="Corbel"/>
                <a:ea typeface="Corbel"/>
                <a:cs typeface="Corbel"/>
                <a:sym typeface="Corbel"/>
              </a:defRPr>
            </a:lvl8pPr>
            <a:lvl9pPr marL="0" lvl="8" indent="0" algn="r">
              <a:spcBef>
                <a:spcPts val="0"/>
              </a:spcBef>
              <a:buNone/>
              <a:defRPr sz="1200">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cxnSp>
        <p:nvCxnSpPr>
          <p:cNvPr id="197" name="Google Shape;197;p60"/>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8"/>
        <p:cNvGrpSpPr/>
        <p:nvPr/>
      </p:nvGrpSpPr>
      <p:grpSpPr>
        <a:xfrm>
          <a:off x="0" y="0"/>
          <a:ext cx="0" cy="0"/>
          <a:chOff x="0" y="0"/>
          <a:chExt cx="0" cy="0"/>
        </a:xfrm>
      </p:grpSpPr>
      <p:sp>
        <p:nvSpPr>
          <p:cNvPr id="199" name="Google Shape;199;p61"/>
          <p:cNvSpPr txBox="1">
            <a:spLocks noGrp="1"/>
          </p:cNvSpPr>
          <p:nvPr>
            <p:ph type="title"/>
          </p:nvPr>
        </p:nvSpPr>
        <p:spPr>
          <a:xfrm>
            <a:off x="1106424" y="1173575"/>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accent1"/>
              </a:buClr>
              <a:buSzPts val="7200"/>
              <a:buFont typeface="Corbel"/>
              <a:buNone/>
              <a:defRPr sz="72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61"/>
          <p:cNvSpPr txBox="1">
            <a:spLocks noGrp="1"/>
          </p:cNvSpPr>
          <p:nvPr>
            <p:ph type="body" idx="1"/>
          </p:nvPr>
        </p:nvSpPr>
        <p:spPr>
          <a:xfrm>
            <a:off x="1709928" y="4154520"/>
            <a:ext cx="8769096" cy="1363806"/>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400"/>
              </a:spcBef>
              <a:spcAft>
                <a:spcPts val="0"/>
              </a:spcAft>
              <a:buSzPts val="1760"/>
              <a:buNone/>
              <a:defRPr sz="2200">
                <a:solidFill>
                  <a:schemeClr val="accent1"/>
                </a:solidFill>
              </a:defRPr>
            </a:lvl1pPr>
            <a:lvl2pPr marL="914400" lvl="1" indent="-228600" algn="l">
              <a:lnSpc>
                <a:spcPct val="90000"/>
              </a:lnSpc>
              <a:spcBef>
                <a:spcPts val="200"/>
              </a:spcBef>
              <a:spcAft>
                <a:spcPts val="0"/>
              </a:spcAft>
              <a:buSzPts val="1440"/>
              <a:buNone/>
              <a:defRPr sz="1800">
                <a:solidFill>
                  <a:srgbClr val="888888"/>
                </a:solidFill>
              </a:defRPr>
            </a:lvl2pPr>
            <a:lvl3pPr marL="1371600" lvl="2" indent="-228600" algn="l">
              <a:lnSpc>
                <a:spcPct val="90000"/>
              </a:lnSpc>
              <a:spcBef>
                <a:spcPts val="400"/>
              </a:spcBef>
              <a:spcAft>
                <a:spcPts val="0"/>
              </a:spcAft>
              <a:buSzPts val="1280"/>
              <a:buNone/>
              <a:defRPr sz="1600">
                <a:solidFill>
                  <a:srgbClr val="888888"/>
                </a:solidFill>
              </a:defRPr>
            </a:lvl3pPr>
            <a:lvl4pPr marL="1828800" lvl="3" indent="-228600" algn="l">
              <a:lnSpc>
                <a:spcPct val="90000"/>
              </a:lnSpc>
              <a:spcBef>
                <a:spcPts val="400"/>
              </a:spcBef>
              <a:spcAft>
                <a:spcPts val="0"/>
              </a:spcAft>
              <a:buSzPts val="1120"/>
              <a:buNone/>
              <a:defRPr sz="1400">
                <a:solidFill>
                  <a:srgbClr val="888888"/>
                </a:solidFill>
              </a:defRPr>
            </a:lvl4pPr>
            <a:lvl5pPr marL="2286000" lvl="4" indent="-228600" algn="l">
              <a:lnSpc>
                <a:spcPct val="90000"/>
              </a:lnSpc>
              <a:spcBef>
                <a:spcPts val="400"/>
              </a:spcBef>
              <a:spcAft>
                <a:spcPts val="0"/>
              </a:spcAft>
              <a:buSzPts val="1120"/>
              <a:buNone/>
              <a:defRPr sz="1400">
                <a:solidFill>
                  <a:srgbClr val="888888"/>
                </a:solidFill>
              </a:defRPr>
            </a:lvl5pPr>
            <a:lvl6pPr marL="2743200" lvl="5" indent="-228600" algn="l">
              <a:lnSpc>
                <a:spcPct val="90000"/>
              </a:lnSpc>
              <a:spcBef>
                <a:spcPts val="400"/>
              </a:spcBef>
              <a:spcAft>
                <a:spcPts val="0"/>
              </a:spcAft>
              <a:buSzPts val="1120"/>
              <a:buNone/>
              <a:defRPr sz="1400">
                <a:solidFill>
                  <a:srgbClr val="888888"/>
                </a:solidFill>
              </a:defRPr>
            </a:lvl6pPr>
            <a:lvl7pPr marL="3200400" lvl="6" indent="-228600" algn="l">
              <a:lnSpc>
                <a:spcPct val="90000"/>
              </a:lnSpc>
              <a:spcBef>
                <a:spcPts val="400"/>
              </a:spcBef>
              <a:spcAft>
                <a:spcPts val="0"/>
              </a:spcAft>
              <a:buSzPts val="1120"/>
              <a:buNone/>
              <a:defRPr sz="1400">
                <a:solidFill>
                  <a:srgbClr val="888888"/>
                </a:solidFill>
              </a:defRPr>
            </a:lvl7pPr>
            <a:lvl8pPr marL="3657600" lvl="7" indent="-228600" algn="l">
              <a:lnSpc>
                <a:spcPct val="90000"/>
              </a:lnSpc>
              <a:spcBef>
                <a:spcPts val="400"/>
              </a:spcBef>
              <a:spcAft>
                <a:spcPts val="0"/>
              </a:spcAft>
              <a:buSzPts val="1120"/>
              <a:buNone/>
              <a:defRPr sz="1400">
                <a:solidFill>
                  <a:srgbClr val="888888"/>
                </a:solidFill>
              </a:defRPr>
            </a:lvl8pPr>
            <a:lvl9pPr marL="4114800" lvl="8" indent="-228600" algn="l">
              <a:lnSpc>
                <a:spcPct val="90000"/>
              </a:lnSpc>
              <a:spcBef>
                <a:spcPts val="400"/>
              </a:spcBef>
              <a:spcAft>
                <a:spcPts val="400"/>
              </a:spcAft>
              <a:buSzPts val="1120"/>
              <a:buNone/>
              <a:defRPr sz="1400">
                <a:solidFill>
                  <a:srgbClr val="888888"/>
                </a:solidFill>
              </a:defRPr>
            </a:lvl9pPr>
          </a:lstStyle>
          <a:p>
            <a:endParaRPr/>
          </a:p>
        </p:txBody>
      </p:sp>
      <p:sp>
        <p:nvSpPr>
          <p:cNvPr id="201" name="Google Shape;201;p61"/>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61"/>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6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04" name="Google Shape;204;p61"/>
          <p:cNvCxnSpPr/>
          <p:nvPr/>
        </p:nvCxnSpPr>
        <p:spPr>
          <a:xfrm>
            <a:off x="1981200" y="4020408"/>
            <a:ext cx="8229601" cy="0"/>
          </a:xfrm>
          <a:prstGeom prst="straightConnector1">
            <a:avLst/>
          </a:prstGeom>
          <a:noFill/>
          <a:ln w="1000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5"/>
        <p:cNvGrpSpPr/>
        <p:nvPr/>
      </p:nvGrpSpPr>
      <p:grpSpPr>
        <a:xfrm>
          <a:off x="0" y="0"/>
          <a:ext cx="0" cy="0"/>
          <a:chOff x="0" y="0"/>
          <a:chExt cx="0" cy="0"/>
        </a:xfrm>
      </p:grpSpPr>
      <p:sp>
        <p:nvSpPr>
          <p:cNvPr id="206" name="Google Shape;206;p62"/>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62"/>
          <p:cNvSpPr txBox="1">
            <a:spLocks noGrp="1"/>
          </p:cNvSpPr>
          <p:nvPr>
            <p:ph type="body" idx="1"/>
          </p:nvPr>
        </p:nvSpPr>
        <p:spPr>
          <a:xfrm>
            <a:off x="1143000" y="2057399"/>
            <a:ext cx="4754880" cy="402336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208" name="Google Shape;208;p62"/>
          <p:cNvSpPr txBox="1">
            <a:spLocks noGrp="1"/>
          </p:cNvSpPr>
          <p:nvPr>
            <p:ph type="body" idx="2"/>
          </p:nvPr>
        </p:nvSpPr>
        <p:spPr>
          <a:xfrm>
            <a:off x="6267612" y="2057400"/>
            <a:ext cx="4754880" cy="402336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209" name="Google Shape;209;p62"/>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62"/>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6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sp>
        <p:nvSpPr>
          <p:cNvPr id="213" name="Google Shape;213;p63"/>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63"/>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63"/>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6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7"/>
        <p:cNvGrpSpPr/>
        <p:nvPr/>
      </p:nvGrpSpPr>
      <p:grpSpPr>
        <a:xfrm>
          <a:off x="0" y="0"/>
          <a:ext cx="0" cy="0"/>
          <a:chOff x="0" y="0"/>
          <a:chExt cx="0" cy="0"/>
        </a:xfrm>
      </p:grpSpPr>
      <p:sp>
        <p:nvSpPr>
          <p:cNvPr id="218" name="Google Shape;218;p64"/>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64"/>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6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65"/>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rm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224" name="Google Shape;224;p65"/>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225" name="Google Shape;225;p65"/>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65"/>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65"/>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8"/>
        <p:cNvGrpSpPr/>
        <p:nvPr/>
      </p:nvGrpSpPr>
      <p:grpSpPr>
        <a:xfrm>
          <a:off x="0" y="0"/>
          <a:ext cx="0" cy="0"/>
          <a:chOff x="0" y="0"/>
          <a:chExt cx="0" cy="0"/>
        </a:xfrm>
      </p:grpSpPr>
      <p:sp>
        <p:nvSpPr>
          <p:cNvPr id="229" name="Google Shape;229;p66"/>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66"/>
          <p:cNvSpPr>
            <a:spLocks noGrp="1"/>
          </p:cNvSpPr>
          <p:nvPr>
            <p:ph type="pic" idx="2"/>
          </p:nvPr>
        </p:nvSpPr>
        <p:spPr>
          <a:xfrm>
            <a:off x="5413248" y="1069847"/>
            <a:ext cx="6099048" cy="4800600"/>
          </a:xfrm>
          <a:prstGeom prst="rect">
            <a:avLst/>
          </a:prstGeom>
          <a:noFill/>
          <a:ln>
            <a:noFill/>
          </a:ln>
        </p:spPr>
      </p:sp>
      <p:sp>
        <p:nvSpPr>
          <p:cNvPr id="231" name="Google Shape;231;p66"/>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232" name="Google Shape;232;p66"/>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66"/>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6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8"/>
        <p:cNvGrpSpPr/>
        <p:nvPr/>
      </p:nvGrpSpPr>
      <p:grpSpPr>
        <a:xfrm>
          <a:off x="0" y="0"/>
          <a:ext cx="0" cy="0"/>
          <a:chOff x="0" y="0"/>
          <a:chExt cx="0" cy="0"/>
        </a:xfrm>
      </p:grpSpPr>
      <p:sp>
        <p:nvSpPr>
          <p:cNvPr id="169" name="Google Shape;169;p47"/>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400"/>
              <a:buFont typeface="Corbel"/>
              <a:buNone/>
              <a:defRPr sz="4400" b="0" i="0" u="none" strike="noStrike" cap="non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1" name="Google Shape;171;p47"/>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rmAutofit/>
          </a:bodyPr>
          <a:lstStyle>
            <a:lvl1pPr marL="457200" marR="0" lvl="0" indent="-340360" algn="l" rtl="0">
              <a:lnSpc>
                <a:spcPct val="90000"/>
              </a:lnSpc>
              <a:spcBef>
                <a:spcPts val="1400"/>
              </a:spcBef>
              <a:spcAft>
                <a:spcPts val="0"/>
              </a:spcAft>
              <a:buClr>
                <a:schemeClr val="accent1"/>
              </a:buClr>
              <a:buSzPts val="1760"/>
              <a:buFont typeface="Corbel"/>
              <a:buChar char="•"/>
              <a:defRPr sz="2200" b="0" i="0" u="none" strike="noStrike" cap="none">
                <a:solidFill>
                  <a:schemeClr val="accent1"/>
                </a:solidFill>
                <a:latin typeface="Corbel"/>
                <a:ea typeface="Corbel"/>
                <a:cs typeface="Corbel"/>
                <a:sym typeface="Corbel"/>
              </a:defRPr>
            </a:lvl1pPr>
            <a:lvl2pPr marL="914400" marR="0" lvl="1" indent="-330200" algn="l" rtl="0">
              <a:lnSpc>
                <a:spcPct val="90000"/>
              </a:lnSpc>
              <a:spcBef>
                <a:spcPts val="200"/>
              </a:spcBef>
              <a:spcAft>
                <a:spcPts val="0"/>
              </a:spcAft>
              <a:buClr>
                <a:schemeClr val="accent1"/>
              </a:buClr>
              <a:buSzPts val="1600"/>
              <a:buFont typeface="Corbel"/>
              <a:buChar char="•"/>
              <a:defRPr sz="2000" b="0" i="0" u="none" strike="noStrike" cap="none">
                <a:solidFill>
                  <a:schemeClr val="accent1"/>
                </a:solidFill>
                <a:latin typeface="Corbel"/>
                <a:ea typeface="Corbel"/>
                <a:cs typeface="Corbel"/>
                <a:sym typeface="Corbel"/>
              </a:defRPr>
            </a:lvl2pPr>
            <a:lvl3pPr marL="1371600" marR="0" lvl="2" indent="-320039" algn="l" rtl="0">
              <a:lnSpc>
                <a:spcPct val="90000"/>
              </a:lnSpc>
              <a:spcBef>
                <a:spcPts val="400"/>
              </a:spcBef>
              <a:spcAft>
                <a:spcPts val="0"/>
              </a:spcAft>
              <a:buClr>
                <a:schemeClr val="accent1"/>
              </a:buClr>
              <a:buSzPts val="1440"/>
              <a:buFont typeface="Corbel"/>
              <a:buChar char="•"/>
              <a:defRPr sz="1800" b="0" i="0" u="none" strike="noStrike" cap="none">
                <a:solidFill>
                  <a:schemeClr val="accent1"/>
                </a:solidFill>
                <a:latin typeface="Corbel"/>
                <a:ea typeface="Corbel"/>
                <a:cs typeface="Corbel"/>
                <a:sym typeface="Corbel"/>
              </a:defRPr>
            </a:lvl3pPr>
            <a:lvl4pPr marL="1828800" marR="0" lvl="3" indent="-309880"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4pPr>
            <a:lvl5pPr marL="2286000" marR="0" lvl="4"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5pPr>
            <a:lvl6pPr marL="2743200" marR="0" lvl="5"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6pPr>
            <a:lvl7pPr marL="3200400" marR="0" lvl="6"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7pPr>
            <a:lvl8pPr marL="3657600" marR="0" lvl="7"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9pPr>
          </a:lstStyle>
          <a:p>
            <a:endParaRPr/>
          </a:p>
        </p:txBody>
      </p:sp>
      <p:sp>
        <p:nvSpPr>
          <p:cNvPr id="172" name="Google Shape;172;p47"/>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3" name="Google Shape;173;p47"/>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4" name="Google Shape;174;p4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accent1"/>
                </a:solidFill>
                <a:latin typeface="Corbel"/>
                <a:ea typeface="Corbel"/>
                <a:cs typeface="Corbel"/>
                <a:sym typeface="Corbel"/>
              </a:defRPr>
            </a:lvl1pPr>
            <a:lvl2pPr marL="0" marR="0" lvl="1" indent="0" algn="r" rtl="0">
              <a:spcBef>
                <a:spcPts val="0"/>
              </a:spcBef>
              <a:buNone/>
              <a:defRPr sz="1200" b="0" i="0" u="none" strike="noStrike" cap="none">
                <a:solidFill>
                  <a:schemeClr val="accent1"/>
                </a:solidFill>
                <a:latin typeface="Corbel"/>
                <a:ea typeface="Corbel"/>
                <a:cs typeface="Corbel"/>
                <a:sym typeface="Corbel"/>
              </a:defRPr>
            </a:lvl2pPr>
            <a:lvl3pPr marL="0" marR="0" lvl="2" indent="0" algn="r" rtl="0">
              <a:spcBef>
                <a:spcPts val="0"/>
              </a:spcBef>
              <a:buNone/>
              <a:defRPr sz="1200" b="0" i="0" u="none" strike="noStrike" cap="none">
                <a:solidFill>
                  <a:schemeClr val="accent1"/>
                </a:solidFill>
                <a:latin typeface="Corbel"/>
                <a:ea typeface="Corbel"/>
                <a:cs typeface="Corbel"/>
                <a:sym typeface="Corbel"/>
              </a:defRPr>
            </a:lvl3pPr>
            <a:lvl4pPr marL="0" marR="0" lvl="3" indent="0" algn="r" rtl="0">
              <a:spcBef>
                <a:spcPts val="0"/>
              </a:spcBef>
              <a:buNone/>
              <a:defRPr sz="1200" b="0" i="0" u="none" strike="noStrike" cap="none">
                <a:solidFill>
                  <a:schemeClr val="accent1"/>
                </a:solidFill>
                <a:latin typeface="Corbel"/>
                <a:ea typeface="Corbel"/>
                <a:cs typeface="Corbel"/>
                <a:sym typeface="Corbel"/>
              </a:defRPr>
            </a:lvl4pPr>
            <a:lvl5pPr marL="0" marR="0" lvl="4" indent="0" algn="r" rtl="0">
              <a:spcBef>
                <a:spcPts val="0"/>
              </a:spcBef>
              <a:buNone/>
              <a:defRPr sz="1200" b="0" i="0" u="none" strike="noStrike" cap="none">
                <a:solidFill>
                  <a:schemeClr val="accent1"/>
                </a:solidFill>
                <a:latin typeface="Corbel"/>
                <a:ea typeface="Corbel"/>
                <a:cs typeface="Corbel"/>
                <a:sym typeface="Corbel"/>
              </a:defRPr>
            </a:lvl5pPr>
            <a:lvl6pPr marL="0" marR="0" lvl="5" indent="0" algn="r" rtl="0">
              <a:spcBef>
                <a:spcPts val="0"/>
              </a:spcBef>
              <a:buNone/>
              <a:defRPr sz="1200" b="0" i="0" u="none" strike="noStrike" cap="none">
                <a:solidFill>
                  <a:schemeClr val="accent1"/>
                </a:solidFill>
                <a:latin typeface="Corbel"/>
                <a:ea typeface="Corbel"/>
                <a:cs typeface="Corbel"/>
                <a:sym typeface="Corbel"/>
              </a:defRPr>
            </a:lvl6pPr>
            <a:lvl7pPr marL="0" marR="0" lvl="6" indent="0" algn="r" rtl="0">
              <a:spcBef>
                <a:spcPts val="0"/>
              </a:spcBef>
              <a:buNone/>
              <a:defRPr sz="1200" b="0" i="0" u="none" strike="noStrike" cap="none">
                <a:solidFill>
                  <a:schemeClr val="accent1"/>
                </a:solidFill>
                <a:latin typeface="Corbel"/>
                <a:ea typeface="Corbel"/>
                <a:cs typeface="Corbel"/>
                <a:sym typeface="Corbel"/>
              </a:defRPr>
            </a:lvl7pPr>
            <a:lvl8pPr marL="0" marR="0" lvl="7" indent="0" algn="r" rtl="0">
              <a:spcBef>
                <a:spcPts val="0"/>
              </a:spcBef>
              <a:buNone/>
              <a:defRPr sz="1200" b="0" i="0" u="none" strike="noStrike" cap="none">
                <a:solidFill>
                  <a:schemeClr val="accent1"/>
                </a:solidFill>
                <a:latin typeface="Corbel"/>
                <a:ea typeface="Corbel"/>
                <a:cs typeface="Corbel"/>
                <a:sym typeface="Corbel"/>
              </a:defRPr>
            </a:lvl8pPr>
            <a:lvl9pPr marL="0" marR="0" lvl="8" indent="0" algn="r" rtl="0">
              <a:spcBef>
                <a:spcPts val="0"/>
              </a:spcBef>
              <a:buNone/>
              <a:defRPr sz="1200" b="0"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7.png"/><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8.png"/><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1.png"/><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9"/>
        <p:cNvGrpSpPr/>
        <p:nvPr/>
      </p:nvGrpSpPr>
      <p:grpSpPr>
        <a:xfrm>
          <a:off x="0" y="0"/>
          <a:ext cx="0" cy="0"/>
          <a:chOff x="0" y="0"/>
          <a:chExt cx="0" cy="0"/>
        </a:xfrm>
      </p:grpSpPr>
      <p:sp>
        <p:nvSpPr>
          <p:cNvPr id="270" name="Google Shape;270;p3"/>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231140" y="243840"/>
            <a:ext cx="11724640" cy="6377939"/>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3"/>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273" name="Google Shape;273;p3"/>
          <p:cNvSpPr/>
          <p:nvPr/>
        </p:nvSpPr>
        <p:spPr>
          <a:xfrm>
            <a:off x="231140" y="243840"/>
            <a:ext cx="11724640" cy="6377939"/>
          </a:xfrm>
          <a:prstGeom prst="rect">
            <a:avLst/>
          </a:prstGeom>
          <a:solidFill>
            <a:srgbClr val="262626"/>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3" descr="BCS among 3 firms chosen to run £84m National Centre for Computing Education"/>
          <p:cNvPicPr preferRelativeResize="0"/>
          <p:nvPr/>
        </p:nvPicPr>
        <p:blipFill rotWithShape="1">
          <a:blip r:embed="rId3">
            <a:alphaModFix amt="25000"/>
          </a:blip>
          <a:srcRect l="6667"/>
          <a:stretch/>
        </p:blipFill>
        <p:spPr>
          <a:xfrm>
            <a:off x="20" y="3809"/>
            <a:ext cx="12191980" cy="6858000"/>
          </a:xfrm>
          <a:prstGeom prst="rect">
            <a:avLst/>
          </a:prstGeom>
          <a:noFill/>
          <a:ln>
            <a:noFill/>
          </a:ln>
        </p:spPr>
      </p:pic>
      <p:cxnSp>
        <p:nvCxnSpPr>
          <p:cNvPr id="275" name="Google Shape;275;p3"/>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
        <p:nvSpPr>
          <p:cNvPr id="276" name="Google Shape;276;p3"/>
          <p:cNvSpPr txBox="1">
            <a:spLocks noGrp="1"/>
          </p:cNvSpPr>
          <p:nvPr>
            <p:ph type="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FFFF"/>
              </a:buClr>
              <a:buSzPts val="7200"/>
              <a:buFont typeface="Corbel"/>
              <a:buNone/>
            </a:pPr>
            <a:r>
              <a:rPr lang="en-US" sz="7200" b="1" cap="none">
                <a:solidFill>
                  <a:srgbClr val="FFFFFF"/>
                </a:solidFill>
              </a:rPr>
              <a:t>TỔNG HỢP ĐỀ THI HSGTP – THCS – THPT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4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12"/>
          <p:cNvPicPr preferRelativeResize="0"/>
          <p:nvPr/>
        </p:nvPicPr>
        <p:blipFill rotWithShape="1">
          <a:blip r:embed="rId3">
            <a:alphaModFix/>
          </a:blip>
          <a:srcRect/>
          <a:stretch/>
        </p:blipFill>
        <p:spPr>
          <a:xfrm>
            <a:off x="489375" y="396387"/>
            <a:ext cx="7764066" cy="5956912"/>
          </a:xfrm>
          <a:prstGeom prst="rect">
            <a:avLst/>
          </a:prstGeom>
          <a:noFill/>
          <a:ln>
            <a:noFill/>
          </a:ln>
        </p:spPr>
      </p:pic>
      <p:pic>
        <p:nvPicPr>
          <p:cNvPr id="341" name="Google Shape;341;p12"/>
          <p:cNvPicPr preferRelativeResize="0"/>
          <p:nvPr/>
        </p:nvPicPr>
        <p:blipFill rotWithShape="1">
          <a:blip r:embed="rId4">
            <a:alphaModFix/>
          </a:blip>
          <a:srcRect/>
          <a:stretch/>
        </p:blipFill>
        <p:spPr>
          <a:xfrm>
            <a:off x="1182318" y="5328529"/>
            <a:ext cx="3007763" cy="965395"/>
          </a:xfrm>
          <a:prstGeom prst="rect">
            <a:avLst/>
          </a:prstGeom>
          <a:noFill/>
          <a:ln>
            <a:noFill/>
          </a:ln>
        </p:spPr>
      </p:pic>
      <p:sp>
        <p:nvSpPr>
          <p:cNvPr id="342" name="Google Shape;342;p12"/>
          <p:cNvSpPr txBox="1"/>
          <p:nvPr/>
        </p:nvSpPr>
        <p:spPr>
          <a:xfrm>
            <a:off x="4358243" y="4772458"/>
            <a:ext cx="7172695" cy="156966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chemeClr val="dk1"/>
                </a:solidFill>
                <a:latin typeface="Times New Roman"/>
                <a:ea typeface="Times New Roman"/>
                <a:cs typeface="Times New Roman"/>
                <a:sym typeface="Times New Roman"/>
              </a:rPr>
              <a:t>-1 -2 -2 3: ưu tiên trả ai? 🡪 không trả ai</a:t>
            </a:r>
            <a:endParaRPr sz="3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3200">
                <a:solidFill>
                  <a:schemeClr val="dk1"/>
                </a:solidFill>
                <a:latin typeface="Times New Roman"/>
                <a:ea typeface="Times New Roman"/>
                <a:cs typeface="Times New Roman"/>
                <a:sym typeface="Times New Roman"/>
              </a:rPr>
              <a:t>-1 -2 -2 4 1🡪 -1 -3 -5 -1 0</a:t>
            </a:r>
            <a:endParaRPr sz="3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3200">
                <a:solidFill>
                  <a:schemeClr val="dk1"/>
                </a:solidFill>
                <a:latin typeface="Times New Roman"/>
                <a:ea typeface="Times New Roman"/>
                <a:cs typeface="Times New Roman"/>
                <a:sym typeface="Times New Roman"/>
              </a:rPr>
              <a:t>-1 -2 4 -2 1 🡪 -1 -3 1 -1 0</a:t>
            </a:r>
            <a:endParaRPr sz="3200">
              <a:solidFill>
                <a:schemeClr val="dk1"/>
              </a:solidFill>
              <a:latin typeface="Times New Roman"/>
              <a:ea typeface="Times New Roman"/>
              <a:cs typeface="Times New Roman"/>
              <a:sym typeface="Times New Roman"/>
            </a:endParaRPr>
          </a:p>
        </p:txBody>
      </p:sp>
      <p:sp>
        <p:nvSpPr>
          <p:cNvPr id="343" name="Google Shape;343;p12"/>
          <p:cNvSpPr txBox="1"/>
          <p:nvPr/>
        </p:nvSpPr>
        <p:spPr>
          <a:xfrm>
            <a:off x="8379969" y="1204745"/>
            <a:ext cx="3322656" cy="230832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Adhoc</a:t>
            </a:r>
            <a:endParaRPr/>
          </a:p>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Prefix sum</a:t>
            </a:r>
            <a:endParaRPr/>
          </a:p>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Sau prefix sum thì tham lam: Khi Prefix Sum ≥ 0 thì Quay lại vị trí âm đầu tiên</a:t>
            </a:r>
            <a:endParaRPr/>
          </a:p>
        </p:txBody>
      </p:sp>
      <p:sp>
        <p:nvSpPr>
          <p:cNvPr id="344" name="Google Shape;344;p12"/>
          <p:cNvSpPr/>
          <p:nvPr/>
        </p:nvSpPr>
        <p:spPr>
          <a:xfrm>
            <a:off x="6317673" y="5328529"/>
            <a:ext cx="2729416" cy="96539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45" name="Google Shape;345;p12"/>
          <p:cNvSpPr/>
          <p:nvPr/>
        </p:nvSpPr>
        <p:spPr>
          <a:xfrm>
            <a:off x="8527481" y="4874122"/>
            <a:ext cx="2729416" cy="40621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346" name="Google Shape;346;p12"/>
          <p:cNvPicPr preferRelativeResize="0"/>
          <p:nvPr/>
        </p:nvPicPr>
        <p:blipFill rotWithShape="1">
          <a:blip r:embed="rId5">
            <a:alphaModFix/>
          </a:blip>
          <a:srcRect/>
          <a:stretch/>
        </p:blipFill>
        <p:spPr>
          <a:xfrm>
            <a:off x="4371408" y="4470976"/>
            <a:ext cx="7172694" cy="1871142"/>
          </a:xfrm>
          <a:prstGeom prst="rect">
            <a:avLst/>
          </a:prstGeom>
          <a:noFill/>
          <a:ln>
            <a:noFill/>
          </a:ln>
        </p:spPr>
      </p:pic>
      <p:pic>
        <p:nvPicPr>
          <p:cNvPr id="347" name="Google Shape;347;p12"/>
          <p:cNvPicPr preferRelativeResize="0"/>
          <p:nvPr/>
        </p:nvPicPr>
        <p:blipFill rotWithShape="1">
          <a:blip r:embed="rId6">
            <a:alphaModFix/>
          </a:blip>
          <a:srcRect/>
          <a:stretch/>
        </p:blipFill>
        <p:spPr>
          <a:xfrm>
            <a:off x="4345079" y="4357692"/>
            <a:ext cx="7172693" cy="20977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46"/>
                                        </p:tgtEl>
                                        <p:attrNameLst>
                                          <p:attrName>ppt_y</p:attrName>
                                        </p:attrNameLst>
                                      </p:cBhvr>
                                      <p:tavLst>
                                        <p:tav tm="0">
                                          <p:val>
                                            <p:strVal val="#ppt_y"/>
                                          </p:val>
                                        </p:tav>
                                        <p:tav tm="100000">
                                          <p:val>
                                            <p:strVal val="#ppt_y+1"/>
                                          </p:val>
                                        </p:tav>
                                      </p:tavLst>
                                    </p:anim>
                                    <p:set>
                                      <p:cBhvr>
                                        <p:cTn id="7" dur="1" fill="hold">
                                          <p:stCondLst>
                                            <p:cond delay="500"/>
                                          </p:stCondLst>
                                        </p:cTn>
                                        <p:tgtEl>
                                          <p:spTgt spid="3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345"/>
                                        </p:tgtEl>
                                        <p:attrNameLst>
                                          <p:attrName>ppt_y</p:attrName>
                                        </p:attrNameLst>
                                      </p:cBhvr>
                                      <p:tavLst>
                                        <p:tav tm="0">
                                          <p:val>
                                            <p:strVal val="#ppt_y"/>
                                          </p:val>
                                        </p:tav>
                                        <p:tav tm="100000">
                                          <p:val>
                                            <p:strVal val="#ppt_y+1"/>
                                          </p:val>
                                        </p:tav>
                                      </p:tavLst>
                                    </p:anim>
                                    <p:set>
                                      <p:cBhvr>
                                        <p:cTn id="12" dur="1" fill="hold">
                                          <p:stCondLst>
                                            <p:cond delay="500"/>
                                          </p:stCondLst>
                                        </p:cTn>
                                        <p:tgtEl>
                                          <p:spTgt spid="34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43">
                                            <p:txEl>
                                              <p:pRg st="0" end="0"/>
                                            </p:txEl>
                                          </p:spTgt>
                                        </p:tgtEl>
                                        <p:attrNameLst>
                                          <p:attrName>style.visibility</p:attrName>
                                        </p:attrNameLst>
                                      </p:cBhvr>
                                      <p:to>
                                        <p:strVal val="visible"/>
                                      </p:to>
                                    </p:set>
                                    <p:anim calcmode="lin" valueType="num">
                                      <p:cBhvr additive="base">
                                        <p:cTn id="17" dur="500"/>
                                        <p:tgtEl>
                                          <p:spTgt spid="3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43">
                                            <p:txEl>
                                              <p:pRg st="1" end="1"/>
                                            </p:txEl>
                                          </p:spTgt>
                                        </p:tgtEl>
                                        <p:attrNameLst>
                                          <p:attrName>style.visibility</p:attrName>
                                        </p:attrNameLst>
                                      </p:cBhvr>
                                      <p:to>
                                        <p:strVal val="visible"/>
                                      </p:to>
                                    </p:set>
                                    <p:anim calcmode="lin" valueType="num">
                                      <p:cBhvr additive="base">
                                        <p:cTn id="22" dur="500"/>
                                        <p:tgtEl>
                                          <p:spTgt spid="3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43">
                                            <p:txEl>
                                              <p:pRg st="2" end="2"/>
                                            </p:txEl>
                                          </p:spTgt>
                                        </p:tgtEl>
                                        <p:attrNameLst>
                                          <p:attrName>style.visibility</p:attrName>
                                        </p:attrNameLst>
                                      </p:cBhvr>
                                      <p:to>
                                        <p:strVal val="visible"/>
                                      </p:to>
                                    </p:set>
                                    <p:anim calcmode="lin" valueType="num">
                                      <p:cBhvr additive="base">
                                        <p:cTn id="27" dur="500"/>
                                        <p:tgtEl>
                                          <p:spTgt spid="3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47"/>
                                        </p:tgtEl>
                                        <p:attrNameLst>
                                          <p:attrName>style.visibility</p:attrName>
                                        </p:attrNameLst>
                                      </p:cBhvr>
                                      <p:to>
                                        <p:strVal val="visible"/>
                                      </p:to>
                                    </p:set>
                                    <p:anim calcmode="lin" valueType="num">
                                      <p:cBhvr additive="base">
                                        <p:cTn id="32" dur="500"/>
                                        <p:tgtEl>
                                          <p:spTgt spid="34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344"/>
                                        </p:tgtEl>
                                        <p:attrNameLst>
                                          <p:attrName>ppt_y</p:attrName>
                                        </p:attrNameLst>
                                      </p:cBhvr>
                                      <p:tavLst>
                                        <p:tav tm="0">
                                          <p:val>
                                            <p:strVal val="#ppt_y"/>
                                          </p:val>
                                        </p:tav>
                                        <p:tav tm="100000">
                                          <p:val>
                                            <p:strVal val="#ppt_y+1"/>
                                          </p:val>
                                        </p:tav>
                                      </p:tavLst>
                                    </p:anim>
                                    <p:set>
                                      <p:cBhvr>
                                        <p:cTn id="37" dur="1" fill="hold">
                                          <p:stCondLst>
                                            <p:cond delay="500"/>
                                          </p:stCondLst>
                                        </p:cTn>
                                        <p:tgtEl>
                                          <p:spTgt spid="3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3"/>
          <p:cNvPicPr preferRelativeResize="0"/>
          <p:nvPr/>
        </p:nvPicPr>
        <p:blipFill rotWithShape="1">
          <a:blip r:embed="rId3">
            <a:alphaModFix/>
          </a:blip>
          <a:srcRect/>
          <a:stretch/>
        </p:blipFill>
        <p:spPr>
          <a:xfrm>
            <a:off x="718676" y="361019"/>
            <a:ext cx="5088358" cy="6135962"/>
          </a:xfrm>
          <a:prstGeom prst="rect">
            <a:avLst/>
          </a:prstGeom>
          <a:noFill/>
          <a:ln>
            <a:noFill/>
          </a:ln>
        </p:spPr>
      </p:pic>
      <p:sp>
        <p:nvSpPr>
          <p:cNvPr id="354" name="Google Shape;354;p13"/>
          <p:cNvSpPr txBox="1"/>
          <p:nvPr/>
        </p:nvSpPr>
        <p:spPr>
          <a:xfrm>
            <a:off x="7517081" y="1204744"/>
            <a:ext cx="4185544"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Quy hoạch động</a:t>
            </a:r>
            <a:endParaRPr/>
          </a:p>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Bài toán kinh điển: Dãy con tăng dần dài nhất (LIS)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anim calcmode="lin" valueType="num">
                                      <p:cBhvr additive="base">
                                        <p:cTn id="7" dur="500"/>
                                        <p:tgtEl>
                                          <p:spTgt spid="35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4">
                                            <p:txEl>
                                              <p:pRg st="1" end="1"/>
                                            </p:txEl>
                                          </p:spTgt>
                                        </p:tgtEl>
                                        <p:attrNameLst>
                                          <p:attrName>style.visibility</p:attrName>
                                        </p:attrNameLst>
                                      </p:cBhvr>
                                      <p:to>
                                        <p:strVal val="visible"/>
                                      </p:to>
                                    </p:set>
                                    <p:anim calcmode="lin" valueType="num">
                                      <p:cBhvr additive="base">
                                        <p:cTn id="12" dur="500"/>
                                        <p:tgtEl>
                                          <p:spTgt spid="35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aphicFrame>
        <p:nvGraphicFramePr>
          <p:cNvPr id="359" name="Google Shape;359;p14"/>
          <p:cNvGraphicFramePr/>
          <p:nvPr/>
        </p:nvGraphicFramePr>
        <p:xfrm>
          <a:off x="359930" y="773453"/>
          <a:ext cx="7157151" cy="4704298"/>
        </p:xfrm>
        <a:graphic>
          <a:graphicData uri="http://schemas.openxmlformats.org/presentationml/2006/ole">
            <mc:AlternateContent xmlns:mc="http://schemas.openxmlformats.org/markup-compatibility/2006">
              <mc:Choice xmlns:v="urn:schemas-microsoft-com:vml" Requires="v">
                <p:oleObj spid="_x0000_s5124" r:id="rId4" imgW="7157151" imgH="4704298" progId="Paint.Picture">
                  <p:embed/>
                </p:oleObj>
              </mc:Choice>
              <mc:Fallback>
                <p:oleObj r:id="rId4" imgW="7157151" imgH="4704298" progId="Paint.Picture">
                  <p:embed/>
                  <p:pic>
                    <p:nvPicPr>
                      <p:cNvPr id="359" name="Google Shape;359;p14"/>
                      <p:cNvPicPr preferRelativeResize="0"/>
                      <p:nvPr/>
                    </p:nvPicPr>
                    <p:blipFill rotWithShape="1">
                      <a:blip r:embed="rId5">
                        <a:alphaModFix/>
                      </a:blip>
                      <a:srcRect/>
                      <a:stretch/>
                    </p:blipFill>
                    <p:spPr>
                      <a:xfrm>
                        <a:off x="359930" y="773453"/>
                        <a:ext cx="7157151" cy="4704298"/>
                      </a:xfrm>
                      <a:prstGeom prst="rect">
                        <a:avLst/>
                      </a:prstGeom>
                      <a:noFill/>
                      <a:ln>
                        <a:noFill/>
                      </a:ln>
                    </p:spPr>
                  </p:pic>
                </p:oleObj>
              </mc:Fallback>
            </mc:AlternateContent>
          </a:graphicData>
        </a:graphic>
      </p:graphicFrame>
      <p:sp>
        <p:nvSpPr>
          <p:cNvPr id="360" name="Google Shape;360;p14"/>
          <p:cNvSpPr txBox="1"/>
          <p:nvPr/>
        </p:nvSpPr>
        <p:spPr>
          <a:xfrm>
            <a:off x="7517081" y="1964765"/>
            <a:ext cx="4185544" cy="15696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Xử lý chuỗi</a:t>
            </a:r>
            <a:endParaRPr/>
          </a:p>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Xử lý mảng</a:t>
            </a:r>
            <a:endParaRPr/>
          </a:p>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Tìm phần tử lớn nhất</a:t>
            </a:r>
            <a:endParaRPr/>
          </a:p>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Sắp xếp mảng các chuỗi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0">
                                            <p:txEl>
                                              <p:pRg st="0" end="0"/>
                                            </p:txEl>
                                          </p:spTgt>
                                        </p:tgtEl>
                                        <p:attrNameLst>
                                          <p:attrName>style.visibility</p:attrName>
                                        </p:attrNameLst>
                                      </p:cBhvr>
                                      <p:to>
                                        <p:strVal val="visible"/>
                                      </p:to>
                                    </p:set>
                                    <p:anim calcmode="lin" valueType="num">
                                      <p:cBhvr additive="base">
                                        <p:cTn id="7" dur="500"/>
                                        <p:tgtEl>
                                          <p:spTgt spid="36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0">
                                            <p:txEl>
                                              <p:pRg st="1" end="1"/>
                                            </p:txEl>
                                          </p:spTgt>
                                        </p:tgtEl>
                                        <p:attrNameLst>
                                          <p:attrName>style.visibility</p:attrName>
                                        </p:attrNameLst>
                                      </p:cBhvr>
                                      <p:to>
                                        <p:strVal val="visible"/>
                                      </p:to>
                                    </p:set>
                                    <p:anim calcmode="lin" valueType="num">
                                      <p:cBhvr additive="base">
                                        <p:cTn id="12" dur="500"/>
                                        <p:tgtEl>
                                          <p:spTgt spid="36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0">
                                            <p:txEl>
                                              <p:pRg st="2" end="2"/>
                                            </p:txEl>
                                          </p:spTgt>
                                        </p:tgtEl>
                                        <p:attrNameLst>
                                          <p:attrName>style.visibility</p:attrName>
                                        </p:attrNameLst>
                                      </p:cBhvr>
                                      <p:to>
                                        <p:strVal val="visible"/>
                                      </p:to>
                                    </p:set>
                                    <p:anim calcmode="lin" valueType="num">
                                      <p:cBhvr additive="base">
                                        <p:cTn id="17" dur="500"/>
                                        <p:tgtEl>
                                          <p:spTgt spid="36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60">
                                            <p:txEl>
                                              <p:pRg st="3" end="3"/>
                                            </p:txEl>
                                          </p:spTgt>
                                        </p:tgtEl>
                                        <p:attrNameLst>
                                          <p:attrName>style.visibility</p:attrName>
                                        </p:attrNameLst>
                                      </p:cBhvr>
                                      <p:to>
                                        <p:strVal val="visible"/>
                                      </p:to>
                                    </p:set>
                                    <p:anim calcmode="lin" valueType="num">
                                      <p:cBhvr additive="base">
                                        <p:cTn id="22" dur="500"/>
                                        <p:tgtEl>
                                          <p:spTgt spid="36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15"/>
          <p:cNvPicPr preferRelativeResize="0"/>
          <p:nvPr/>
        </p:nvPicPr>
        <p:blipFill rotWithShape="1">
          <a:blip r:embed="rId3">
            <a:alphaModFix/>
          </a:blip>
          <a:srcRect/>
          <a:stretch/>
        </p:blipFill>
        <p:spPr>
          <a:xfrm>
            <a:off x="1117990" y="333020"/>
            <a:ext cx="4724670" cy="6191959"/>
          </a:xfrm>
          <a:prstGeom prst="rect">
            <a:avLst/>
          </a:prstGeom>
          <a:noFill/>
          <a:ln>
            <a:noFill/>
          </a:ln>
        </p:spPr>
      </p:pic>
      <p:sp>
        <p:nvSpPr>
          <p:cNvPr id="366" name="Google Shape;366;p15"/>
          <p:cNvSpPr txBox="1"/>
          <p:nvPr/>
        </p:nvSpPr>
        <p:spPr>
          <a:xfrm>
            <a:off x="7517081" y="1964765"/>
            <a:ext cx="4185544"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Xử lý kí tự</a:t>
            </a:r>
            <a:endParaRPr/>
          </a:p>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Chuyển đổi cơ số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anim calcmode="lin" valueType="num">
                                      <p:cBhvr additive="base">
                                        <p:cTn id="7" dur="500"/>
                                        <p:tgtEl>
                                          <p:spTgt spid="3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6">
                                            <p:txEl>
                                              <p:pRg st="1" end="1"/>
                                            </p:txEl>
                                          </p:spTgt>
                                        </p:tgtEl>
                                        <p:attrNameLst>
                                          <p:attrName>style.visibility</p:attrName>
                                        </p:attrNameLst>
                                      </p:cBhvr>
                                      <p:to>
                                        <p:strVal val="visible"/>
                                      </p:to>
                                    </p:set>
                                    <p:anim calcmode="lin" valueType="num">
                                      <p:cBhvr additive="base">
                                        <p:cTn id="12" dur="500"/>
                                        <p:tgtEl>
                                          <p:spTgt spid="36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16"/>
          <p:cNvPicPr preferRelativeResize="0"/>
          <p:nvPr/>
        </p:nvPicPr>
        <p:blipFill rotWithShape="1">
          <a:blip r:embed="rId3">
            <a:alphaModFix/>
          </a:blip>
          <a:srcRect/>
          <a:stretch/>
        </p:blipFill>
        <p:spPr>
          <a:xfrm>
            <a:off x="1159909" y="663548"/>
            <a:ext cx="5989388" cy="5392868"/>
          </a:xfrm>
          <a:prstGeom prst="rect">
            <a:avLst/>
          </a:prstGeom>
          <a:noFill/>
          <a:ln>
            <a:noFill/>
          </a:ln>
        </p:spPr>
      </p:pic>
      <p:sp>
        <p:nvSpPr>
          <p:cNvPr id="372" name="Google Shape;372;p16"/>
          <p:cNvSpPr txBox="1"/>
          <p:nvPr/>
        </p:nvSpPr>
        <p:spPr>
          <a:xfrm>
            <a:off x="7517081" y="1964765"/>
            <a:ext cx="4185544"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Adhoc</a:t>
            </a:r>
            <a:endParaRPr/>
          </a:p>
          <a:p>
            <a:pPr marL="342900" marR="0" lvl="0" indent="-342900" algn="l" rtl="0">
              <a:spcBef>
                <a:spcPts val="0"/>
              </a:spcBef>
              <a:spcAft>
                <a:spcPts val="0"/>
              </a:spcAft>
              <a:buClr>
                <a:srgbClr val="002060"/>
              </a:buClr>
              <a:buSzPts val="2400"/>
              <a:buFont typeface="Arial"/>
              <a:buChar char="•"/>
            </a:pPr>
            <a:r>
              <a:rPr lang="en-US" sz="2400" b="1">
                <a:solidFill>
                  <a:srgbClr val="002060"/>
                </a:solidFill>
                <a:latin typeface="Times New Roman"/>
                <a:ea typeface="Times New Roman"/>
                <a:cs typeface="Times New Roman"/>
                <a:sym typeface="Times New Roman"/>
              </a:rPr>
              <a:t>Xử lý chuỗi</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anim calcmode="lin" valueType="num">
                                      <p:cBhvr additive="base">
                                        <p:cTn id="7" dur="500"/>
                                        <p:tgtEl>
                                          <p:spTgt spid="3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2">
                                            <p:txEl>
                                              <p:pRg st="1" end="1"/>
                                            </p:txEl>
                                          </p:spTgt>
                                        </p:tgtEl>
                                        <p:attrNameLst>
                                          <p:attrName>style.visibility</p:attrName>
                                        </p:attrNameLst>
                                      </p:cBhvr>
                                      <p:to>
                                        <p:strVal val="visible"/>
                                      </p:to>
                                    </p:set>
                                    <p:anim calcmode="lin" valueType="num">
                                      <p:cBhvr additive="base">
                                        <p:cTn id="12" dur="500"/>
                                        <p:tgtEl>
                                          <p:spTgt spid="37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7"/>
          <p:cNvPicPr preferRelativeResize="0"/>
          <p:nvPr/>
        </p:nvPicPr>
        <p:blipFill rotWithShape="1">
          <a:blip r:embed="rId3">
            <a:alphaModFix/>
          </a:blip>
          <a:srcRect/>
          <a:stretch/>
        </p:blipFill>
        <p:spPr>
          <a:xfrm>
            <a:off x="942277" y="396719"/>
            <a:ext cx="6343976" cy="6064562"/>
          </a:xfrm>
          <a:prstGeom prst="rect">
            <a:avLst/>
          </a:prstGeom>
          <a:noFill/>
          <a:ln>
            <a:noFill/>
          </a:ln>
        </p:spPr>
      </p:pic>
      <p:sp>
        <p:nvSpPr>
          <p:cNvPr id="378" name="Google Shape;378;p17"/>
          <p:cNvSpPr/>
          <p:nvPr/>
        </p:nvSpPr>
        <p:spPr>
          <a:xfrm>
            <a:off x="942277" y="5534526"/>
            <a:ext cx="4852131" cy="279133"/>
          </a:xfrm>
          <a:prstGeom prst="rect">
            <a:avLst/>
          </a:prstGeom>
          <a:solidFill>
            <a:srgbClr val="FFC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79" name="Google Shape;379;p17"/>
          <p:cNvSpPr txBox="1"/>
          <p:nvPr/>
        </p:nvSpPr>
        <p:spPr>
          <a:xfrm>
            <a:off x="8003658" y="2552942"/>
            <a:ext cx="3246065"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Adhoc</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Div/ mod</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Vòng lặp For; Vòng lặp While</a:t>
            </a:r>
            <a:endParaRPr sz="1800" b="1">
              <a:solidFill>
                <a:srgbClr val="00206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18"/>
          <p:cNvPicPr preferRelativeResize="0"/>
          <p:nvPr/>
        </p:nvPicPr>
        <p:blipFill rotWithShape="1">
          <a:blip r:embed="rId3">
            <a:alphaModFix/>
          </a:blip>
          <a:srcRect/>
          <a:stretch/>
        </p:blipFill>
        <p:spPr>
          <a:xfrm>
            <a:off x="671300" y="352518"/>
            <a:ext cx="7155065" cy="3537661"/>
          </a:xfrm>
          <a:prstGeom prst="rect">
            <a:avLst/>
          </a:prstGeom>
          <a:noFill/>
          <a:ln>
            <a:noFill/>
          </a:ln>
        </p:spPr>
      </p:pic>
      <p:pic>
        <p:nvPicPr>
          <p:cNvPr id="385" name="Google Shape;385;p18"/>
          <p:cNvPicPr preferRelativeResize="0"/>
          <p:nvPr/>
        </p:nvPicPr>
        <p:blipFill rotWithShape="1">
          <a:blip r:embed="rId4">
            <a:alphaModFix/>
          </a:blip>
          <a:srcRect/>
          <a:stretch/>
        </p:blipFill>
        <p:spPr>
          <a:xfrm>
            <a:off x="652050" y="3932743"/>
            <a:ext cx="7155064" cy="2102299"/>
          </a:xfrm>
          <a:prstGeom prst="rect">
            <a:avLst/>
          </a:prstGeom>
          <a:noFill/>
          <a:ln>
            <a:noFill/>
          </a:ln>
        </p:spPr>
      </p:pic>
      <p:sp>
        <p:nvSpPr>
          <p:cNvPr id="386" name="Google Shape;386;p18"/>
          <p:cNvSpPr/>
          <p:nvPr/>
        </p:nvSpPr>
        <p:spPr>
          <a:xfrm>
            <a:off x="671300" y="3890179"/>
            <a:ext cx="7135814" cy="575495"/>
          </a:xfrm>
          <a:prstGeom prst="rect">
            <a:avLst/>
          </a:prstGeom>
          <a:solidFill>
            <a:srgbClr val="FFC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87" name="Google Shape;387;p18"/>
          <p:cNvSpPr txBox="1"/>
          <p:nvPr/>
        </p:nvSpPr>
        <p:spPr>
          <a:xfrm>
            <a:off x="8003658" y="2552942"/>
            <a:ext cx="3246065"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Adhoc</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Sắp xếp</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Vòng lặp For; Vòng lặp While</a:t>
            </a:r>
            <a:endParaRPr sz="1800" b="1">
              <a:solidFill>
                <a:srgbClr val="00206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19"/>
          <p:cNvPicPr preferRelativeResize="0"/>
          <p:nvPr/>
        </p:nvPicPr>
        <p:blipFill rotWithShape="1">
          <a:blip r:embed="rId3">
            <a:alphaModFix/>
          </a:blip>
          <a:srcRect/>
          <a:stretch/>
        </p:blipFill>
        <p:spPr>
          <a:xfrm>
            <a:off x="538090" y="349292"/>
            <a:ext cx="5778820" cy="6159415"/>
          </a:xfrm>
          <a:prstGeom prst="rect">
            <a:avLst/>
          </a:prstGeom>
          <a:noFill/>
          <a:ln>
            <a:noFill/>
          </a:ln>
        </p:spPr>
      </p:pic>
      <p:sp>
        <p:nvSpPr>
          <p:cNvPr id="393" name="Google Shape;393;p19"/>
          <p:cNvSpPr/>
          <p:nvPr/>
        </p:nvSpPr>
        <p:spPr>
          <a:xfrm>
            <a:off x="612519" y="4428741"/>
            <a:ext cx="4714394" cy="249585"/>
          </a:xfrm>
          <a:prstGeom prst="rect">
            <a:avLst/>
          </a:prstGeom>
          <a:solidFill>
            <a:srgbClr val="FFC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94" name="Google Shape;394;p19"/>
          <p:cNvSpPr txBox="1"/>
          <p:nvPr/>
        </p:nvSpPr>
        <p:spPr>
          <a:xfrm>
            <a:off x="8003658" y="2552942"/>
            <a:ext cx="3246065" cy="92333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Prefix Sum</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Nguyên lý bao hàm/ loại trừ</a:t>
            </a:r>
            <a:endParaRPr sz="1800" b="1">
              <a:solidFill>
                <a:srgbClr val="00206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20"/>
          <p:cNvPicPr preferRelativeResize="0"/>
          <p:nvPr/>
        </p:nvPicPr>
        <p:blipFill rotWithShape="1">
          <a:blip r:embed="rId3">
            <a:alphaModFix/>
          </a:blip>
          <a:srcRect b="20132"/>
          <a:stretch/>
        </p:blipFill>
        <p:spPr>
          <a:xfrm>
            <a:off x="543179" y="273664"/>
            <a:ext cx="5670697" cy="6310672"/>
          </a:xfrm>
          <a:prstGeom prst="rect">
            <a:avLst/>
          </a:prstGeom>
          <a:noFill/>
          <a:ln>
            <a:noFill/>
          </a:ln>
        </p:spPr>
      </p:pic>
      <p:sp>
        <p:nvSpPr>
          <p:cNvPr id="400" name="Google Shape;400;p20"/>
          <p:cNvSpPr txBox="1"/>
          <p:nvPr/>
        </p:nvSpPr>
        <p:spPr>
          <a:xfrm>
            <a:off x="6988148" y="2961147"/>
            <a:ext cx="3246065" cy="92333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Adhoc</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Tính toán số học đơn giản</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Tổng quát hóa, Vòng lặp </a:t>
            </a:r>
            <a:endParaRPr sz="1800" b="1">
              <a:solidFill>
                <a:srgbClr val="002060"/>
              </a:solidFill>
              <a:latin typeface="Times New Roman"/>
              <a:ea typeface="Times New Roman"/>
              <a:cs typeface="Times New Roman"/>
              <a:sym typeface="Times New Roman"/>
            </a:endParaRPr>
          </a:p>
        </p:txBody>
      </p:sp>
      <p:pic>
        <p:nvPicPr>
          <p:cNvPr id="401" name="Google Shape;401;p20"/>
          <p:cNvPicPr preferRelativeResize="0"/>
          <p:nvPr/>
        </p:nvPicPr>
        <p:blipFill rotWithShape="1">
          <a:blip r:embed="rId3">
            <a:alphaModFix/>
          </a:blip>
          <a:srcRect t="79348" r="33032"/>
          <a:stretch/>
        </p:blipFill>
        <p:spPr>
          <a:xfrm>
            <a:off x="6320203" y="499730"/>
            <a:ext cx="5023250" cy="2158410"/>
          </a:xfrm>
          <a:prstGeom prst="rect">
            <a:avLst/>
          </a:prstGeom>
          <a:noFill/>
          <a:ln>
            <a:noFill/>
          </a:ln>
        </p:spPr>
      </p:pic>
      <p:sp>
        <p:nvSpPr>
          <p:cNvPr id="402" name="Google Shape;402;p20"/>
          <p:cNvSpPr/>
          <p:nvPr/>
        </p:nvSpPr>
        <p:spPr>
          <a:xfrm>
            <a:off x="6750513" y="824303"/>
            <a:ext cx="4592940" cy="664255"/>
          </a:xfrm>
          <a:prstGeom prst="rect">
            <a:avLst/>
          </a:prstGeom>
          <a:solidFill>
            <a:srgbClr val="FFC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403" name="Google Shape;403;p20"/>
          <p:cNvSpPr txBox="1"/>
          <p:nvPr/>
        </p:nvSpPr>
        <p:spPr>
          <a:xfrm>
            <a:off x="6988147" y="4125713"/>
            <a:ext cx="4660674" cy="230832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A[1]=B[1]</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B[2] = (A[1]+A[2])/2 🡪 </a:t>
            </a:r>
            <a:br>
              <a:rPr lang="en-US" sz="1800" b="1">
                <a:solidFill>
                  <a:srgbClr val="002060"/>
                </a:solidFill>
                <a:latin typeface="Times New Roman"/>
                <a:ea typeface="Times New Roman"/>
                <a:cs typeface="Times New Roman"/>
                <a:sym typeface="Times New Roman"/>
              </a:rPr>
            </a:br>
            <a:r>
              <a:rPr lang="en-US" sz="1800" b="1">
                <a:solidFill>
                  <a:srgbClr val="002060"/>
                </a:solidFill>
                <a:latin typeface="Times New Roman"/>
                <a:ea typeface="Times New Roman"/>
                <a:cs typeface="Times New Roman"/>
                <a:sym typeface="Times New Roman"/>
              </a:rPr>
              <a:t>A[2] = 2*B[2] – A[1]</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B[3] = (A[1]+A[2]+A[3])/3 🡪 </a:t>
            </a:r>
            <a:br>
              <a:rPr lang="en-US" sz="1800" b="1">
                <a:solidFill>
                  <a:srgbClr val="002060"/>
                </a:solidFill>
                <a:latin typeface="Times New Roman"/>
                <a:ea typeface="Times New Roman"/>
                <a:cs typeface="Times New Roman"/>
                <a:sym typeface="Times New Roman"/>
              </a:rPr>
            </a:br>
            <a:r>
              <a:rPr lang="en-US" sz="1800" b="1">
                <a:solidFill>
                  <a:srgbClr val="002060"/>
                </a:solidFill>
                <a:latin typeface="Times New Roman"/>
                <a:ea typeface="Times New Roman"/>
                <a:cs typeface="Times New Roman"/>
                <a:sym typeface="Times New Roman"/>
              </a:rPr>
              <a:t>A[3] = 3*B[3] – (A[1] + A[2])</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A[i] = i*B[i] - S</a:t>
            </a:r>
            <a:endParaRPr/>
          </a:p>
          <a:p>
            <a:pPr marL="342900" marR="0" lvl="0" indent="-228600" algn="l" rtl="0">
              <a:spcBef>
                <a:spcPts val="0"/>
              </a:spcBef>
              <a:spcAft>
                <a:spcPts val="0"/>
              </a:spcAft>
              <a:buClr>
                <a:schemeClr val="dk1"/>
              </a:buClr>
              <a:buSzPts val="1800"/>
              <a:buFont typeface="Arial"/>
              <a:buNone/>
            </a:pPr>
            <a:endParaRPr sz="1800" b="1">
              <a:solidFill>
                <a:srgbClr val="002060"/>
              </a:solidFill>
              <a:latin typeface="Times New Roman"/>
              <a:ea typeface="Times New Roman"/>
              <a:cs typeface="Times New Roman"/>
              <a:sym typeface="Times New Roman"/>
            </a:endParaRPr>
          </a:p>
        </p:txBody>
      </p:sp>
      <p:pic>
        <p:nvPicPr>
          <p:cNvPr id="404" name="Google Shape;404;p20"/>
          <p:cNvPicPr preferRelativeResize="0"/>
          <p:nvPr/>
        </p:nvPicPr>
        <p:blipFill rotWithShape="1">
          <a:blip r:embed="rId4">
            <a:alphaModFix/>
          </a:blip>
          <a:srcRect/>
          <a:stretch/>
        </p:blipFill>
        <p:spPr>
          <a:xfrm>
            <a:off x="8599671" y="2961158"/>
            <a:ext cx="3309613" cy="26678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p:tgtEl>
                                          <p:spTgt spid="4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1"/>
          <p:cNvPicPr preferRelativeResize="0"/>
          <p:nvPr/>
        </p:nvPicPr>
        <p:blipFill rotWithShape="1">
          <a:blip r:embed="rId3">
            <a:alphaModFix/>
          </a:blip>
          <a:srcRect b="54670"/>
          <a:stretch/>
        </p:blipFill>
        <p:spPr>
          <a:xfrm>
            <a:off x="245615" y="295636"/>
            <a:ext cx="6799852" cy="4159405"/>
          </a:xfrm>
          <a:prstGeom prst="rect">
            <a:avLst/>
          </a:prstGeom>
          <a:noFill/>
          <a:ln>
            <a:noFill/>
          </a:ln>
        </p:spPr>
      </p:pic>
      <p:sp>
        <p:nvSpPr>
          <p:cNvPr id="411" name="Google Shape;411;p21"/>
          <p:cNvSpPr txBox="1"/>
          <p:nvPr/>
        </p:nvSpPr>
        <p:spPr>
          <a:xfrm>
            <a:off x="1802921" y="4851648"/>
            <a:ext cx="6241111"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Sắp xếp</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Chuyển đổi hệ cơ số (Chuyển X-1 thành số ở hệ cơ số K)</a:t>
            </a:r>
            <a:endParaRPr/>
          </a:p>
          <a:p>
            <a:pPr marL="457200" marR="0" lvl="1" indent="0" algn="l" rtl="0">
              <a:spcBef>
                <a:spcPts val="0"/>
              </a:spcBef>
              <a:spcAft>
                <a:spcPts val="0"/>
              </a:spcAft>
              <a:buNone/>
            </a:pPr>
            <a:r>
              <a:rPr lang="en-US" sz="1800" b="1" i="0" u="none" strike="noStrike" cap="none">
                <a:solidFill>
                  <a:srgbClr val="002060"/>
                </a:solidFill>
                <a:latin typeface="Times New Roman"/>
                <a:ea typeface="Times New Roman"/>
                <a:cs typeface="Times New Roman"/>
                <a:sym typeface="Times New Roman"/>
              </a:rPr>
              <a:t>5 = </a:t>
            </a:r>
            <a:r>
              <a:rPr lang="en-US" sz="1800" b="0" i="0" u="none" strike="noStrike" cap="none">
                <a:solidFill>
                  <a:schemeClr val="dk1"/>
                </a:solidFill>
                <a:latin typeface="Calibri"/>
                <a:ea typeface="Calibri"/>
                <a:cs typeface="Calibri"/>
                <a:sym typeface="Calibri"/>
              </a:rPr>
              <a:t>101</a:t>
            </a:r>
            <a:r>
              <a:rPr lang="en-US" sz="1800" b="0" i="0" u="none" strike="noStrike" cap="none" baseline="-25000">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1" i="0" u="none" strike="noStrike" cap="none">
                <a:solidFill>
                  <a:srgbClr val="002060"/>
                </a:solidFill>
                <a:latin typeface="Times New Roman"/>
                <a:ea typeface="Times New Roman"/>
                <a:cs typeface="Times New Roman"/>
                <a:sym typeface="Times New Roman"/>
              </a:rPr>
              <a:t>🡪..g..i…f</a:t>
            </a:r>
            <a:endParaRPr sz="1800" b="1" i="0" u="none" strike="noStrike" cap="none">
              <a:solidFill>
                <a:srgbClr val="002060"/>
              </a:solidFill>
              <a:latin typeface="Times New Roman"/>
              <a:ea typeface="Times New Roman"/>
              <a:cs typeface="Times New Roman"/>
              <a:sym typeface="Times New Roman"/>
            </a:endParaRPr>
          </a:p>
        </p:txBody>
      </p:sp>
      <p:pic>
        <p:nvPicPr>
          <p:cNvPr id="412" name="Google Shape;412;p21"/>
          <p:cNvPicPr preferRelativeResize="0"/>
          <p:nvPr/>
        </p:nvPicPr>
        <p:blipFill rotWithShape="1">
          <a:blip r:embed="rId3">
            <a:alphaModFix/>
          </a:blip>
          <a:srcRect t="46191" r="8552"/>
          <a:stretch/>
        </p:blipFill>
        <p:spPr>
          <a:xfrm>
            <a:off x="6944129" y="692243"/>
            <a:ext cx="5002256" cy="3971805"/>
          </a:xfrm>
          <a:prstGeom prst="rect">
            <a:avLst/>
          </a:prstGeom>
          <a:noFill/>
          <a:ln>
            <a:noFill/>
          </a:ln>
        </p:spPr>
      </p:pic>
      <p:sp>
        <p:nvSpPr>
          <p:cNvPr id="413" name="Google Shape;413;p21"/>
          <p:cNvSpPr/>
          <p:nvPr/>
        </p:nvSpPr>
        <p:spPr>
          <a:xfrm>
            <a:off x="7223050" y="910614"/>
            <a:ext cx="4015563" cy="758697"/>
          </a:xfrm>
          <a:prstGeom prst="rect">
            <a:avLst/>
          </a:prstGeom>
          <a:solidFill>
            <a:srgbClr val="FFC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414" name="Google Shape;414;p21"/>
          <p:cNvSpPr txBox="1"/>
          <p:nvPr/>
        </p:nvSpPr>
        <p:spPr>
          <a:xfrm>
            <a:off x="10145019" y="4455041"/>
            <a:ext cx="1801366" cy="181588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1400"/>
              <a:buFont typeface="Corbel"/>
              <a:buAutoNum type="arabicPeriod"/>
            </a:pPr>
            <a:r>
              <a:rPr lang="en-US" sz="1400" b="1">
                <a:solidFill>
                  <a:srgbClr val="002060"/>
                </a:solidFill>
                <a:latin typeface="Times New Roman"/>
                <a:ea typeface="Times New Roman"/>
                <a:cs typeface="Times New Roman"/>
                <a:sym typeface="Times New Roman"/>
              </a:rPr>
              <a:t>…a…i…e….</a:t>
            </a:r>
            <a:endParaRPr/>
          </a:p>
          <a:p>
            <a:pPr marL="342900" marR="0" lvl="0" indent="-342900" algn="l" rtl="0">
              <a:spcBef>
                <a:spcPts val="0"/>
              </a:spcBef>
              <a:spcAft>
                <a:spcPts val="0"/>
              </a:spcAft>
              <a:buClr>
                <a:srgbClr val="002060"/>
              </a:buClr>
              <a:buSzPts val="1400"/>
              <a:buFont typeface="Corbel"/>
              <a:buAutoNum type="arabicPeriod"/>
            </a:pPr>
            <a:r>
              <a:rPr lang="en-US" sz="1400" b="1">
                <a:solidFill>
                  <a:srgbClr val="002060"/>
                </a:solidFill>
                <a:latin typeface="Times New Roman"/>
                <a:ea typeface="Times New Roman"/>
                <a:cs typeface="Times New Roman"/>
                <a:sym typeface="Times New Roman"/>
              </a:rPr>
              <a:t>…a…i…f….</a:t>
            </a:r>
            <a:endParaRPr/>
          </a:p>
          <a:p>
            <a:pPr marL="342900" marR="0" lvl="0" indent="-342900" algn="l" rtl="0">
              <a:spcBef>
                <a:spcPts val="0"/>
              </a:spcBef>
              <a:spcAft>
                <a:spcPts val="0"/>
              </a:spcAft>
              <a:buClr>
                <a:srgbClr val="002060"/>
              </a:buClr>
              <a:buSzPts val="1400"/>
              <a:buFont typeface="Corbel"/>
              <a:buAutoNum type="arabicPeriod"/>
            </a:pPr>
            <a:r>
              <a:rPr lang="en-US" sz="1400" b="1">
                <a:solidFill>
                  <a:srgbClr val="002060"/>
                </a:solidFill>
                <a:latin typeface="Times New Roman"/>
                <a:ea typeface="Times New Roman"/>
                <a:cs typeface="Times New Roman"/>
                <a:sym typeface="Times New Roman"/>
              </a:rPr>
              <a:t>…a…v…e….</a:t>
            </a:r>
            <a:endParaRPr/>
          </a:p>
          <a:p>
            <a:pPr marL="342900" marR="0" lvl="0" indent="-342900" algn="l" rtl="0">
              <a:spcBef>
                <a:spcPts val="0"/>
              </a:spcBef>
              <a:spcAft>
                <a:spcPts val="0"/>
              </a:spcAft>
              <a:buClr>
                <a:srgbClr val="002060"/>
              </a:buClr>
              <a:buSzPts val="1400"/>
              <a:buFont typeface="Corbel"/>
              <a:buAutoNum type="arabicPeriod"/>
            </a:pPr>
            <a:r>
              <a:rPr lang="en-US" sz="1400" b="1">
                <a:solidFill>
                  <a:srgbClr val="002060"/>
                </a:solidFill>
                <a:latin typeface="Times New Roman"/>
                <a:ea typeface="Times New Roman"/>
                <a:cs typeface="Times New Roman"/>
                <a:sym typeface="Times New Roman"/>
              </a:rPr>
              <a:t>…a…v…f….</a:t>
            </a:r>
            <a:endParaRPr/>
          </a:p>
          <a:p>
            <a:pPr marL="342900" marR="0" lvl="0" indent="-342900" algn="l" rtl="0">
              <a:spcBef>
                <a:spcPts val="0"/>
              </a:spcBef>
              <a:spcAft>
                <a:spcPts val="0"/>
              </a:spcAft>
              <a:buClr>
                <a:srgbClr val="002060"/>
              </a:buClr>
              <a:buSzPts val="1400"/>
              <a:buFont typeface="Corbel"/>
              <a:buAutoNum type="arabicPeriod"/>
            </a:pPr>
            <a:r>
              <a:rPr lang="en-US" sz="1400" b="1">
                <a:solidFill>
                  <a:srgbClr val="002060"/>
                </a:solidFill>
                <a:latin typeface="Times New Roman"/>
                <a:ea typeface="Times New Roman"/>
                <a:cs typeface="Times New Roman"/>
                <a:sym typeface="Times New Roman"/>
              </a:rPr>
              <a:t>…g…i…e….</a:t>
            </a:r>
            <a:endParaRPr/>
          </a:p>
          <a:p>
            <a:pPr marL="342900" marR="0" lvl="0" indent="-342900" algn="l" rtl="0">
              <a:spcBef>
                <a:spcPts val="0"/>
              </a:spcBef>
              <a:spcAft>
                <a:spcPts val="0"/>
              </a:spcAft>
              <a:buClr>
                <a:srgbClr val="002060"/>
              </a:buClr>
              <a:buSzPts val="1400"/>
              <a:buFont typeface="Corbel"/>
              <a:buAutoNum type="arabicPeriod"/>
            </a:pPr>
            <a:r>
              <a:rPr lang="en-US" sz="1400" b="1">
                <a:solidFill>
                  <a:srgbClr val="002060"/>
                </a:solidFill>
                <a:latin typeface="Times New Roman"/>
                <a:ea typeface="Times New Roman"/>
                <a:cs typeface="Times New Roman"/>
                <a:sym typeface="Times New Roman"/>
              </a:rPr>
              <a:t>…g…i…f….</a:t>
            </a:r>
            <a:endParaRPr/>
          </a:p>
          <a:p>
            <a:pPr marL="342900" marR="0" lvl="0" indent="-342900" algn="l" rtl="0">
              <a:spcBef>
                <a:spcPts val="0"/>
              </a:spcBef>
              <a:spcAft>
                <a:spcPts val="0"/>
              </a:spcAft>
              <a:buClr>
                <a:srgbClr val="002060"/>
              </a:buClr>
              <a:buSzPts val="1400"/>
              <a:buFont typeface="Corbel"/>
              <a:buAutoNum type="arabicPeriod"/>
            </a:pPr>
            <a:r>
              <a:rPr lang="en-US" sz="1400" b="1">
                <a:solidFill>
                  <a:srgbClr val="002060"/>
                </a:solidFill>
                <a:latin typeface="Times New Roman"/>
                <a:ea typeface="Times New Roman"/>
                <a:cs typeface="Times New Roman"/>
                <a:sym typeface="Times New Roman"/>
              </a:rPr>
              <a:t>…g…v…e….</a:t>
            </a:r>
            <a:endParaRPr/>
          </a:p>
          <a:p>
            <a:pPr marL="342900" marR="0" lvl="0" indent="-342900" algn="l" rtl="0">
              <a:spcBef>
                <a:spcPts val="0"/>
              </a:spcBef>
              <a:spcAft>
                <a:spcPts val="0"/>
              </a:spcAft>
              <a:buClr>
                <a:srgbClr val="002060"/>
              </a:buClr>
              <a:buSzPts val="1400"/>
              <a:buFont typeface="Corbel"/>
              <a:buAutoNum type="arabicPeriod"/>
            </a:pPr>
            <a:r>
              <a:rPr lang="en-US" sz="1400" b="1">
                <a:solidFill>
                  <a:srgbClr val="002060"/>
                </a:solidFill>
                <a:latin typeface="Times New Roman"/>
                <a:ea typeface="Times New Roman"/>
                <a:cs typeface="Times New Roman"/>
                <a:sym typeface="Times New Roman"/>
              </a:rPr>
              <a:t>…g…v…f….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0"/>
        <p:cNvGrpSpPr/>
        <p:nvPr/>
      </p:nvGrpSpPr>
      <p:grpSpPr>
        <a:xfrm>
          <a:off x="0" y="0"/>
          <a:ext cx="0" cy="0"/>
          <a:chOff x="0" y="0"/>
          <a:chExt cx="0" cy="0"/>
        </a:xfrm>
      </p:grpSpPr>
      <p:sp>
        <p:nvSpPr>
          <p:cNvPr id="281" name="Google Shape;281;p4"/>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txBox="1"/>
          <p:nvPr/>
        </p:nvSpPr>
        <p:spPr>
          <a:xfrm>
            <a:off x="8894618" y="2142897"/>
            <a:ext cx="3061162" cy="15696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Số học: phân tích ước của số nguyên</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Cấu trúc lặp</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Tìm kiếm vét cạn</a:t>
            </a:r>
            <a:endParaRPr/>
          </a:p>
        </p:txBody>
      </p:sp>
      <p:graphicFrame>
        <p:nvGraphicFramePr>
          <p:cNvPr id="283" name="Google Shape;283;p4"/>
          <p:cNvGraphicFramePr/>
          <p:nvPr/>
        </p:nvGraphicFramePr>
        <p:xfrm>
          <a:off x="301637" y="641267"/>
          <a:ext cx="8592981" cy="5134830"/>
        </p:xfrm>
        <a:graphic>
          <a:graphicData uri="http://schemas.openxmlformats.org/presentationml/2006/ole">
            <mc:AlternateContent xmlns:mc="http://schemas.openxmlformats.org/markup-compatibility/2006">
              <mc:Choice xmlns:v="urn:schemas-microsoft-com:vml" Requires="v">
                <p:oleObj spid="_x0000_s1028" r:id="rId4" imgW="8592981" imgH="5134830" progId="Paint.Picture">
                  <p:embed/>
                </p:oleObj>
              </mc:Choice>
              <mc:Fallback>
                <p:oleObj r:id="rId4" imgW="8592981" imgH="5134830" progId="Paint.Picture">
                  <p:embed/>
                  <p:pic>
                    <p:nvPicPr>
                      <p:cNvPr id="283" name="Google Shape;283;p4"/>
                      <p:cNvPicPr preferRelativeResize="0"/>
                      <p:nvPr/>
                    </p:nvPicPr>
                    <p:blipFill rotWithShape="1">
                      <a:blip r:embed="rId5">
                        <a:alphaModFix/>
                      </a:blip>
                      <a:srcRect/>
                      <a:stretch/>
                    </p:blipFill>
                    <p:spPr>
                      <a:xfrm>
                        <a:off x="301637" y="641267"/>
                        <a:ext cx="8592981" cy="5134830"/>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 calcmode="lin" valueType="num">
                                      <p:cBhvr additive="base">
                                        <p:cTn id="7" dur="500"/>
                                        <p:tgtEl>
                                          <p:spTgt spid="28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2">
                                            <p:txEl>
                                              <p:pRg st="1" end="1"/>
                                            </p:txEl>
                                          </p:spTgt>
                                        </p:tgtEl>
                                        <p:attrNameLst>
                                          <p:attrName>style.visibility</p:attrName>
                                        </p:attrNameLst>
                                      </p:cBhvr>
                                      <p:to>
                                        <p:strVal val="visible"/>
                                      </p:to>
                                    </p:set>
                                    <p:anim calcmode="lin" valueType="num">
                                      <p:cBhvr additive="base">
                                        <p:cTn id="12" dur="500"/>
                                        <p:tgtEl>
                                          <p:spTgt spid="2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2">
                                            <p:txEl>
                                              <p:pRg st="2" end="2"/>
                                            </p:txEl>
                                          </p:spTgt>
                                        </p:tgtEl>
                                        <p:attrNameLst>
                                          <p:attrName>style.visibility</p:attrName>
                                        </p:attrNameLst>
                                      </p:cBhvr>
                                      <p:to>
                                        <p:strVal val="visible"/>
                                      </p:to>
                                    </p:set>
                                    <p:anim calcmode="lin" valueType="num">
                                      <p:cBhvr additive="base">
                                        <p:cTn id="17" dur="500"/>
                                        <p:tgtEl>
                                          <p:spTgt spid="28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22"/>
          <p:cNvPicPr preferRelativeResize="0"/>
          <p:nvPr/>
        </p:nvPicPr>
        <p:blipFill rotWithShape="1">
          <a:blip r:embed="rId3">
            <a:alphaModFix/>
          </a:blip>
          <a:srcRect l="2893" b="27708"/>
          <a:stretch/>
        </p:blipFill>
        <p:spPr>
          <a:xfrm>
            <a:off x="287831" y="521739"/>
            <a:ext cx="6502457" cy="5814521"/>
          </a:xfrm>
          <a:prstGeom prst="rect">
            <a:avLst/>
          </a:prstGeom>
          <a:noFill/>
          <a:ln>
            <a:noFill/>
          </a:ln>
        </p:spPr>
      </p:pic>
      <p:pic>
        <p:nvPicPr>
          <p:cNvPr id="421" name="Google Shape;421;p22"/>
          <p:cNvPicPr preferRelativeResize="0"/>
          <p:nvPr/>
        </p:nvPicPr>
        <p:blipFill rotWithShape="1">
          <a:blip r:embed="rId3">
            <a:alphaModFix/>
          </a:blip>
          <a:srcRect t="72291" r="18739"/>
          <a:stretch/>
        </p:blipFill>
        <p:spPr>
          <a:xfrm>
            <a:off x="6790288" y="701750"/>
            <a:ext cx="4828506" cy="1977655"/>
          </a:xfrm>
          <a:prstGeom prst="rect">
            <a:avLst/>
          </a:prstGeom>
          <a:noFill/>
          <a:ln>
            <a:noFill/>
          </a:ln>
        </p:spPr>
      </p:pic>
      <p:sp>
        <p:nvSpPr>
          <p:cNvPr id="422" name="Google Shape;422;p22"/>
          <p:cNvSpPr/>
          <p:nvPr/>
        </p:nvSpPr>
        <p:spPr>
          <a:xfrm>
            <a:off x="7196759" y="931880"/>
            <a:ext cx="4422035" cy="843757"/>
          </a:xfrm>
          <a:prstGeom prst="rect">
            <a:avLst/>
          </a:prstGeom>
          <a:solidFill>
            <a:srgbClr val="FFC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423" name="Google Shape;423;p22"/>
          <p:cNvSpPr txBox="1"/>
          <p:nvPr/>
        </p:nvSpPr>
        <p:spPr>
          <a:xfrm>
            <a:off x="7079936" y="2701268"/>
            <a:ext cx="4249210" cy="14773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Vòng lặp</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Sắp xếp</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Tổ hợp</a:t>
            </a:r>
            <a:endParaRPr/>
          </a:p>
          <a:p>
            <a:pPr marL="342900" marR="0" lvl="0" indent="-342900" algn="l" rtl="0">
              <a:spcBef>
                <a:spcPts val="0"/>
              </a:spcBef>
              <a:spcAft>
                <a:spcPts val="0"/>
              </a:spcAft>
              <a:buClr>
                <a:srgbClr val="002060"/>
              </a:buClr>
              <a:buSzPts val="1800"/>
              <a:buFont typeface="Arial"/>
              <a:buChar char="•"/>
            </a:pPr>
            <a:r>
              <a:rPr lang="en-US" sz="1800" b="1">
                <a:solidFill>
                  <a:srgbClr val="002060"/>
                </a:solidFill>
                <a:latin typeface="Times New Roman"/>
                <a:ea typeface="Times New Roman"/>
                <a:cs typeface="Times New Roman"/>
                <a:sym typeface="Times New Roman"/>
              </a:rPr>
              <a:t>Tam giác Pascal  </a:t>
            </a:r>
            <a:br>
              <a:rPr lang="en-US" sz="1800" b="1">
                <a:solidFill>
                  <a:srgbClr val="002060"/>
                </a:solidFill>
                <a:latin typeface="Times New Roman"/>
                <a:ea typeface="Times New Roman"/>
                <a:cs typeface="Times New Roman"/>
                <a:sym typeface="Times New Roman"/>
              </a:rPr>
            </a:br>
            <a:r>
              <a:rPr lang="en-US" sz="1800" b="1">
                <a:solidFill>
                  <a:srgbClr val="002060"/>
                </a:solidFill>
                <a:latin typeface="Times New Roman"/>
                <a:ea typeface="Times New Roman"/>
                <a:cs typeface="Times New Roman"/>
                <a:sym typeface="Times New Roman"/>
              </a:rPr>
              <a:t>f(n, k) = f(n-1, k) + f(n-1, k-1)</a:t>
            </a:r>
            <a:endParaRPr sz="1800" b="1">
              <a:solidFill>
                <a:srgbClr val="002060"/>
              </a:solidFill>
              <a:latin typeface="Times New Roman"/>
              <a:ea typeface="Times New Roman"/>
              <a:cs typeface="Times New Roman"/>
              <a:sym typeface="Times New Roman"/>
            </a:endParaRPr>
          </a:p>
        </p:txBody>
      </p:sp>
      <p:sp>
        <p:nvSpPr>
          <p:cNvPr id="424" name="Google Shape;424;p22"/>
          <p:cNvSpPr txBox="1"/>
          <p:nvPr/>
        </p:nvSpPr>
        <p:spPr>
          <a:xfrm>
            <a:off x="7079936" y="4200459"/>
            <a:ext cx="4249210" cy="107087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a:solidFill>
                  <a:schemeClr val="dk1"/>
                </a:solidFill>
                <a:latin typeface="Calibri"/>
                <a:ea typeface="Calibri"/>
                <a:cs typeface="Calibri"/>
                <a:sym typeface="Calibri"/>
              </a:rPr>
              <a:t>a</a:t>
            </a:r>
            <a:r>
              <a:rPr lang="en-US" sz="1800" baseline="-25000">
                <a:solidFill>
                  <a:schemeClr val="dk1"/>
                </a:solidFill>
                <a:latin typeface="Calibri"/>
                <a:ea typeface="Calibri"/>
                <a:cs typeface="Calibri"/>
                <a:sym typeface="Calibri"/>
              </a:rPr>
              <a:t>1 </a:t>
            </a:r>
            <a:r>
              <a:rPr lang="en-US" sz="1800">
                <a:solidFill>
                  <a:schemeClr val="dk1"/>
                </a:solidFill>
                <a:latin typeface="Calibri"/>
                <a:ea typeface="Calibri"/>
                <a:cs typeface="Calibri"/>
                <a:sym typeface="Calibri"/>
              </a:rPr>
              <a:t>&lt; a</a:t>
            </a:r>
            <a:r>
              <a:rPr lang="en-US" sz="1800" baseline="-25000">
                <a:solidFill>
                  <a:schemeClr val="dk1"/>
                </a:solidFill>
                <a:latin typeface="Calibri"/>
                <a:ea typeface="Calibri"/>
                <a:cs typeface="Calibri"/>
                <a:sym typeface="Calibri"/>
              </a:rPr>
              <a:t>2 </a:t>
            </a:r>
            <a:r>
              <a:rPr lang="en-US" sz="1800">
                <a:solidFill>
                  <a:schemeClr val="dk1"/>
                </a:solidFill>
                <a:latin typeface="Calibri"/>
                <a:ea typeface="Calibri"/>
                <a:cs typeface="Calibri"/>
                <a:sym typeface="Calibri"/>
              </a:rPr>
              <a:t>&lt; a</a:t>
            </a:r>
            <a:r>
              <a:rPr lang="en-US" sz="1800" baseline="-25000">
                <a:solidFill>
                  <a:schemeClr val="dk1"/>
                </a:solidFill>
                <a:latin typeface="Calibri"/>
                <a:ea typeface="Calibri"/>
                <a:cs typeface="Calibri"/>
                <a:sym typeface="Calibri"/>
              </a:rPr>
              <a:t>3 </a:t>
            </a:r>
            <a:r>
              <a:rPr lang="en-US" sz="1800">
                <a:solidFill>
                  <a:schemeClr val="dk1"/>
                </a:solidFill>
                <a:latin typeface="Calibri"/>
                <a:ea typeface="Calibri"/>
                <a:cs typeface="Calibri"/>
                <a:sym typeface="Calibri"/>
              </a:rPr>
              <a:t>&lt; ……&lt;</a:t>
            </a:r>
            <a:r>
              <a:rPr lang="en-US" sz="1800" b="1">
                <a:solidFill>
                  <a:schemeClr val="dk1"/>
                </a:solidFill>
                <a:latin typeface="Calibri"/>
                <a:ea typeface="Calibri"/>
                <a:cs typeface="Calibri"/>
                <a:sym typeface="Calibri"/>
              </a:rPr>
              <a:t>a</a:t>
            </a:r>
            <a:r>
              <a:rPr lang="en-US" sz="1800" b="1" baseline="-25000">
                <a:solidFill>
                  <a:schemeClr val="dk1"/>
                </a:solidFill>
                <a:latin typeface="Calibri"/>
                <a:ea typeface="Calibri"/>
                <a:cs typeface="Calibri"/>
                <a:sym typeface="Calibri"/>
              </a:rPr>
              <a:t>i</a:t>
            </a:r>
            <a:r>
              <a:rPr lang="en-US" sz="1800" baseline="-25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&lt; … a</a:t>
            </a:r>
            <a:r>
              <a:rPr lang="en-US" sz="1800" baseline="-25000">
                <a:solidFill>
                  <a:schemeClr val="dk1"/>
                </a:solidFill>
                <a:latin typeface="Calibri"/>
                <a:ea typeface="Calibri"/>
                <a:cs typeface="Calibri"/>
                <a:sym typeface="Calibri"/>
              </a:rPr>
              <a:t>N</a:t>
            </a:r>
            <a:endParaRPr/>
          </a:p>
          <a:p>
            <a:pPr marL="0" marR="0" lvl="0" indent="0" algn="l" rtl="0">
              <a:lnSpc>
                <a:spcPct val="107000"/>
              </a:lnSpc>
              <a:spcBef>
                <a:spcPts val="800"/>
              </a:spcBef>
              <a:spcAft>
                <a:spcPts val="0"/>
              </a:spcAft>
              <a:buNone/>
            </a:pPr>
            <a:r>
              <a:rPr lang="en-US" sz="1800" b="1">
                <a:solidFill>
                  <a:schemeClr val="dk1"/>
                </a:solidFill>
                <a:latin typeface="Calibri"/>
                <a:ea typeface="Calibri"/>
                <a:cs typeface="Calibri"/>
                <a:sym typeface="Calibri"/>
              </a:rPr>
              <a:t>a</a:t>
            </a:r>
            <a:r>
              <a:rPr lang="en-US" sz="1800" b="1" baseline="-25000">
                <a:solidFill>
                  <a:schemeClr val="dk1"/>
                </a:solidFill>
                <a:latin typeface="Calibri"/>
                <a:ea typeface="Calibri"/>
                <a:cs typeface="Calibri"/>
                <a:sym typeface="Calibri"/>
              </a:rPr>
              <a:t>i</a:t>
            </a:r>
            <a:r>
              <a:rPr lang="en-US" sz="1800" baseline="-25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sẽ là số lớn nhất trong K số được chọn bao nhiêu lần? C(k-1,i-1)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3"/>
          <p:cNvSpPr txBox="1">
            <a:spLocks noGrp="1"/>
          </p:cNvSpPr>
          <p:nvPr>
            <p:ph type="body" idx="2"/>
          </p:nvPr>
        </p:nvSpPr>
        <p:spPr>
          <a:xfrm>
            <a:off x="762989" y="567854"/>
            <a:ext cx="4754880" cy="5534747"/>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7000"/>
              </a:lnSpc>
              <a:spcBef>
                <a:spcPts val="0"/>
              </a:spcBef>
              <a:spcAft>
                <a:spcPts val="0"/>
              </a:spcAft>
              <a:buSzPct val="80000"/>
              <a:buFont typeface="Noto Sans Symbols"/>
              <a:buChar char="∙"/>
            </a:pPr>
            <a:r>
              <a:rPr lang="en-US" sz="2000" b="1">
                <a:latin typeface="Calibri"/>
                <a:ea typeface="Calibri"/>
                <a:cs typeface="Calibri"/>
                <a:sym typeface="Calibri"/>
              </a:rPr>
              <a:t>Adhoc</a:t>
            </a:r>
            <a:endParaRPr/>
          </a:p>
          <a:p>
            <a:pPr marL="342900" lvl="0" indent="-342900" algn="l" rtl="0">
              <a:lnSpc>
                <a:spcPct val="107000"/>
              </a:lnSpc>
              <a:spcBef>
                <a:spcPts val="1400"/>
              </a:spcBef>
              <a:spcAft>
                <a:spcPts val="0"/>
              </a:spcAft>
              <a:buSzPct val="80000"/>
              <a:buFont typeface="Noto Sans Symbols"/>
              <a:buChar char="∙"/>
            </a:pPr>
            <a:r>
              <a:rPr lang="en-US" sz="2000" b="1">
                <a:latin typeface="Calibri"/>
                <a:ea typeface="Calibri"/>
                <a:cs typeface="Calibri"/>
                <a:sym typeface="Calibri"/>
              </a:rPr>
              <a:t>Bài toán Đếm</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Bài toán loang</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Bài toán Tìm phần tử lớn nhất</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Cài đặt đệ quy</a:t>
            </a:r>
            <a:endParaRPr/>
          </a:p>
          <a:p>
            <a:pPr marL="342900" lvl="0" indent="-342900" algn="l" rtl="0">
              <a:lnSpc>
                <a:spcPct val="107000"/>
              </a:lnSpc>
              <a:spcBef>
                <a:spcPts val="1400"/>
              </a:spcBef>
              <a:spcAft>
                <a:spcPts val="0"/>
              </a:spcAft>
              <a:buSzPct val="80000"/>
              <a:buFont typeface="Noto Sans Symbols"/>
              <a:buChar char="∙"/>
            </a:pPr>
            <a:r>
              <a:rPr lang="en-US" sz="2000" b="1">
                <a:latin typeface="Calibri"/>
                <a:ea typeface="Calibri"/>
                <a:cs typeface="Calibri"/>
                <a:sym typeface="Calibri"/>
              </a:rPr>
              <a:t>Cấu trúc lặp</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Chuyển đổi cơ số </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Div, mod</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Hình học: hệ số góc (dy/dx), phương trình đường thẳng</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KDL: char, int64, long long</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Phân tích logic</a:t>
            </a:r>
            <a:endParaRPr/>
          </a:p>
        </p:txBody>
      </p:sp>
      <p:sp>
        <p:nvSpPr>
          <p:cNvPr id="430" name="Google Shape;430;p23"/>
          <p:cNvSpPr txBox="1">
            <a:spLocks noGrp="1"/>
          </p:cNvSpPr>
          <p:nvPr>
            <p:ph type="body" idx="4"/>
          </p:nvPr>
        </p:nvSpPr>
        <p:spPr>
          <a:xfrm>
            <a:off x="6269173" y="567855"/>
            <a:ext cx="4754880" cy="5534747"/>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7000"/>
              </a:lnSpc>
              <a:spcBef>
                <a:spcPts val="0"/>
              </a:spcBef>
              <a:spcAft>
                <a:spcPts val="0"/>
              </a:spcAft>
              <a:buSzPct val="80000"/>
              <a:buFont typeface="Noto Sans Symbols"/>
              <a:buChar char="∙"/>
            </a:pPr>
            <a:r>
              <a:rPr lang="en-US" sz="2000">
                <a:latin typeface="Calibri"/>
                <a:ea typeface="Calibri"/>
                <a:cs typeface="Calibri"/>
                <a:sym typeface="Calibri"/>
              </a:rPr>
              <a:t>Prefix sum</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Quy hoạch động (LIS)</a:t>
            </a:r>
            <a:endParaRPr/>
          </a:p>
          <a:p>
            <a:pPr marL="342900" lvl="0" indent="-342900" algn="l" rtl="0">
              <a:lnSpc>
                <a:spcPct val="107000"/>
              </a:lnSpc>
              <a:spcBef>
                <a:spcPts val="1400"/>
              </a:spcBef>
              <a:spcAft>
                <a:spcPts val="0"/>
              </a:spcAft>
              <a:buSzPct val="80000"/>
              <a:buFont typeface="Noto Sans Symbols"/>
              <a:buChar char="∙"/>
            </a:pPr>
            <a:r>
              <a:rPr lang="en-US" sz="2000" b="1">
                <a:latin typeface="Calibri"/>
                <a:ea typeface="Calibri"/>
                <a:cs typeface="Calibri"/>
                <a:sym typeface="Calibri"/>
              </a:rPr>
              <a:t>Sắp xếp</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Số học: phân tích ước của số nguyên</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Tham lam</a:t>
            </a:r>
            <a:endParaRPr/>
          </a:p>
          <a:p>
            <a:pPr marL="342900" lvl="0" indent="-342900" algn="l" rtl="0">
              <a:lnSpc>
                <a:spcPct val="107000"/>
              </a:lnSpc>
              <a:spcBef>
                <a:spcPts val="1400"/>
              </a:spcBef>
              <a:spcAft>
                <a:spcPts val="0"/>
              </a:spcAft>
              <a:buSzPct val="80000"/>
              <a:buFont typeface="Noto Sans Symbols"/>
              <a:buChar char="∙"/>
            </a:pPr>
            <a:r>
              <a:rPr lang="en-US" sz="2000" b="1">
                <a:latin typeface="Calibri"/>
                <a:ea typeface="Calibri"/>
                <a:cs typeface="Calibri"/>
                <a:sym typeface="Calibri"/>
              </a:rPr>
              <a:t>Tìm kiếm vét cạn</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Tính toán số học đơn giản</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Tổ hợp: n điểm 🡪 n*(n-1)/2 đường</a:t>
            </a:r>
            <a:endParaRPr/>
          </a:p>
          <a:p>
            <a:pPr marL="342900" lvl="0" indent="-342900" algn="l" rtl="0">
              <a:lnSpc>
                <a:spcPct val="107000"/>
              </a:lnSpc>
              <a:spcBef>
                <a:spcPts val="1400"/>
              </a:spcBef>
              <a:spcAft>
                <a:spcPts val="0"/>
              </a:spcAft>
              <a:buSzPct val="80000"/>
              <a:buFont typeface="Noto Sans Symbols"/>
              <a:buChar char="∙"/>
            </a:pPr>
            <a:r>
              <a:rPr lang="en-US" sz="2000">
                <a:latin typeface="Calibri"/>
                <a:ea typeface="Calibri"/>
                <a:cs typeface="Calibri"/>
                <a:sym typeface="Calibri"/>
              </a:rPr>
              <a:t>Nguyên lý bao hàm/ Loại trừ</a:t>
            </a:r>
            <a:endParaRPr sz="2000">
              <a:latin typeface="Calibri"/>
              <a:ea typeface="Calibri"/>
              <a:cs typeface="Calibri"/>
              <a:sym typeface="Calibri"/>
            </a:endParaRPr>
          </a:p>
          <a:p>
            <a:pPr marL="342900" lvl="0" indent="-342900" algn="l" rtl="0">
              <a:lnSpc>
                <a:spcPct val="107000"/>
              </a:lnSpc>
              <a:spcBef>
                <a:spcPts val="1400"/>
              </a:spcBef>
              <a:spcAft>
                <a:spcPts val="0"/>
              </a:spcAft>
              <a:buSzPct val="80000"/>
              <a:buFont typeface="Noto Sans Symbols"/>
              <a:buChar char="∙"/>
            </a:pPr>
            <a:r>
              <a:rPr lang="en-US" sz="2000" b="1">
                <a:latin typeface="Calibri"/>
                <a:ea typeface="Calibri"/>
                <a:cs typeface="Calibri"/>
                <a:sym typeface="Calibri"/>
              </a:rPr>
              <a:t>Xử lý chuỗi</a:t>
            </a:r>
            <a:endParaRPr/>
          </a:p>
          <a:p>
            <a:pPr marL="342900" lvl="0" indent="-342900" algn="l" rtl="0">
              <a:lnSpc>
                <a:spcPct val="107000"/>
              </a:lnSpc>
              <a:spcBef>
                <a:spcPts val="1400"/>
              </a:spcBef>
              <a:spcAft>
                <a:spcPts val="0"/>
              </a:spcAft>
              <a:buSzPct val="80000"/>
              <a:buFont typeface="Noto Sans Symbols"/>
              <a:buChar char="∙"/>
            </a:pPr>
            <a:r>
              <a:rPr lang="en-US" sz="2000" b="1">
                <a:latin typeface="Calibri"/>
                <a:ea typeface="Calibri"/>
                <a:cs typeface="Calibri"/>
                <a:sym typeface="Calibri"/>
              </a:rPr>
              <a:t>Xử lý kí tự</a:t>
            </a:r>
            <a:endParaRPr/>
          </a:p>
          <a:p>
            <a:pPr marL="342900" lvl="0" indent="-342900" algn="l" rtl="0">
              <a:lnSpc>
                <a:spcPct val="107000"/>
              </a:lnSpc>
              <a:spcBef>
                <a:spcPts val="1400"/>
              </a:spcBef>
              <a:spcAft>
                <a:spcPts val="0"/>
              </a:spcAft>
              <a:buSzPct val="80000"/>
              <a:buFont typeface="Noto Sans Symbols"/>
              <a:buChar char="∙"/>
            </a:pPr>
            <a:r>
              <a:rPr lang="en-US" sz="2000" b="1">
                <a:latin typeface="Calibri"/>
                <a:ea typeface="Calibri"/>
                <a:cs typeface="Calibri"/>
                <a:sym typeface="Calibri"/>
              </a:rPr>
              <a:t>Xử lý mảng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34"/>
        <p:cNvGrpSpPr/>
        <p:nvPr/>
      </p:nvGrpSpPr>
      <p:grpSpPr>
        <a:xfrm>
          <a:off x="0" y="0"/>
          <a:ext cx="0" cy="0"/>
          <a:chOff x="0" y="0"/>
          <a:chExt cx="0" cy="0"/>
        </a:xfrm>
      </p:grpSpPr>
      <p:sp>
        <p:nvSpPr>
          <p:cNvPr id="435" name="Google Shape;435;p24"/>
          <p:cNvSpPr/>
          <p:nvPr/>
        </p:nvSpPr>
        <p:spPr>
          <a:xfrm>
            <a:off x="231140" y="243840"/>
            <a:ext cx="11724640" cy="63779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36" name="Google Shape;436;p24"/>
          <p:cNvGraphicFramePr/>
          <p:nvPr/>
        </p:nvGraphicFramePr>
        <p:xfrm>
          <a:off x="1081211" y="778137"/>
          <a:ext cx="10390375" cy="5601464"/>
        </p:xfrm>
        <a:graphic>
          <a:graphicData uri="http://schemas.openxmlformats.org/drawingml/2006/table">
            <a:tbl>
              <a:tblPr>
                <a:noFill/>
                <a:tableStyleId>{162156B4-B660-4843-8E6B-76D3FBBFA578}</a:tableStyleId>
              </a:tblPr>
              <a:tblGrid>
                <a:gridCol w="1045150">
                  <a:extLst>
                    <a:ext uri="{9D8B030D-6E8A-4147-A177-3AD203B41FA5}">
                      <a16:colId xmlns:a16="http://schemas.microsoft.com/office/drawing/2014/main" val="20000"/>
                    </a:ext>
                  </a:extLst>
                </a:gridCol>
                <a:gridCol w="2362000">
                  <a:extLst>
                    <a:ext uri="{9D8B030D-6E8A-4147-A177-3AD203B41FA5}">
                      <a16:colId xmlns:a16="http://schemas.microsoft.com/office/drawing/2014/main" val="20001"/>
                    </a:ext>
                  </a:extLst>
                </a:gridCol>
                <a:gridCol w="6983225">
                  <a:extLst>
                    <a:ext uri="{9D8B030D-6E8A-4147-A177-3AD203B41FA5}">
                      <a16:colId xmlns:a16="http://schemas.microsoft.com/office/drawing/2014/main" val="20002"/>
                    </a:ext>
                  </a:extLst>
                </a:gridCol>
              </a:tblGrid>
              <a:tr h="0">
                <a:tc>
                  <a:txBody>
                    <a:bodyPr/>
                    <a:lstStyle/>
                    <a:p>
                      <a:pPr marL="45720" marR="36576" lvl="0" indent="0" algn="ctr" rtl="0">
                        <a:lnSpc>
                          <a:spcPct val="63250"/>
                        </a:lnSpc>
                        <a:spcBef>
                          <a:spcPts val="0"/>
                        </a:spcBef>
                        <a:spcAft>
                          <a:spcPts val="0"/>
                        </a:spcAft>
                        <a:buNone/>
                      </a:pPr>
                      <a:r>
                        <a:rPr lang="en-US" sz="2000" b="1" i="0" u="none" strike="noStrike" cap="none">
                          <a:latin typeface="Times New Roman"/>
                          <a:ea typeface="Times New Roman"/>
                          <a:cs typeface="Times New Roman"/>
                          <a:sym typeface="Times New Roman"/>
                        </a:rPr>
                        <a:t>STT</a:t>
                      </a:r>
                      <a:endParaRPr sz="2000" b="0" i="0" u="none" strike="noStrike" cap="none">
                        <a:latin typeface="Arial"/>
                        <a:ea typeface="Arial"/>
                        <a:cs typeface="Arial"/>
                        <a:sym typeface="Arial"/>
                      </a:endParaRPr>
                    </a:p>
                  </a:txBody>
                  <a:tcPr marL="137150" marR="137150" marT="137150" marB="137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3152" marR="0" lvl="0" indent="0" algn="l" rtl="0">
                        <a:lnSpc>
                          <a:spcPct val="63250"/>
                        </a:lnSpc>
                        <a:spcBef>
                          <a:spcPts val="0"/>
                        </a:spcBef>
                        <a:spcAft>
                          <a:spcPts val="0"/>
                        </a:spcAft>
                        <a:buNone/>
                      </a:pPr>
                      <a:r>
                        <a:rPr lang="en-US" sz="2000" b="1" i="0" u="none" strike="noStrike" cap="none">
                          <a:latin typeface="Times New Roman"/>
                          <a:ea typeface="Times New Roman"/>
                          <a:cs typeface="Times New Roman"/>
                          <a:sym typeface="Times New Roman"/>
                        </a:rPr>
                        <a:t>Tên chuyên đề</a:t>
                      </a:r>
                      <a:endParaRPr sz="2000" b="0" i="0" u="none" strike="noStrike" cap="none">
                        <a:latin typeface="Arial"/>
                        <a:ea typeface="Arial"/>
                        <a:cs typeface="Arial"/>
                        <a:sym typeface="Arial"/>
                      </a:endParaRPr>
                    </a:p>
                  </a:txBody>
                  <a:tcPr marL="137150" marR="137150" marT="137150" marB="137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865376" marR="1856232" lvl="0" indent="0" algn="ctr" rtl="0">
                        <a:lnSpc>
                          <a:spcPct val="63250"/>
                        </a:lnSpc>
                        <a:spcBef>
                          <a:spcPts val="0"/>
                        </a:spcBef>
                        <a:spcAft>
                          <a:spcPts val="0"/>
                        </a:spcAft>
                        <a:buNone/>
                      </a:pPr>
                      <a:r>
                        <a:rPr lang="en-US" sz="2000" b="1" i="0" u="none" strike="noStrike" cap="none">
                          <a:latin typeface="Times New Roman"/>
                          <a:ea typeface="Times New Roman"/>
                          <a:cs typeface="Times New Roman"/>
                          <a:sym typeface="Times New Roman"/>
                        </a:rPr>
                        <a:t>Nội dung</a:t>
                      </a:r>
                      <a:endParaRPr sz="2000" b="0" i="0" u="none" strike="noStrike" cap="none">
                        <a:latin typeface="Arial"/>
                        <a:ea typeface="Arial"/>
                        <a:cs typeface="Arial"/>
                        <a:sym typeface="Arial"/>
                      </a:endParaRPr>
                    </a:p>
                  </a:txBody>
                  <a:tcPr marL="137150" marR="137150" marT="137150" marB="137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27850">
                <a:tc>
                  <a:txBody>
                    <a:bodyPr/>
                    <a:lstStyle/>
                    <a:p>
                      <a:pPr marL="0"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 </a:t>
                      </a:r>
                      <a:endParaRPr sz="1800" b="1" i="0" u="none" strike="noStrike" cap="none">
                        <a:latin typeface="Times New Roman"/>
                        <a:ea typeface="Times New Roman"/>
                        <a:cs typeface="Times New Roman"/>
                        <a:sym typeface="Times New Roman"/>
                      </a:endParaRPr>
                    </a:p>
                    <a:p>
                      <a:pPr marL="9144" marR="0" lvl="0" indent="0" algn="ctr" rtl="0">
                        <a:spcBef>
                          <a:spcPts val="5"/>
                        </a:spcBef>
                        <a:spcAft>
                          <a:spcPts val="0"/>
                        </a:spcAft>
                        <a:buNone/>
                      </a:pPr>
                      <a:r>
                        <a:rPr lang="en-US" sz="1800" b="1" i="0" u="none" strike="noStrike" cap="none">
                          <a:latin typeface="Times New Roman"/>
                          <a:ea typeface="Times New Roman"/>
                          <a:cs typeface="Times New Roman"/>
                          <a:sym typeface="Times New Roman"/>
                        </a:rPr>
                        <a:t>1</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3152" marR="0" lvl="0" indent="0" algn="l" rtl="0">
                        <a:spcBef>
                          <a:spcPts val="0"/>
                        </a:spcBef>
                        <a:spcAft>
                          <a:spcPts val="0"/>
                        </a:spcAft>
                        <a:buNone/>
                      </a:pPr>
                      <a:r>
                        <a:rPr lang="en-US" sz="1800" b="1" i="0" u="none" strike="noStrike" cap="none">
                          <a:latin typeface="Times New Roman"/>
                          <a:ea typeface="Times New Roman"/>
                          <a:cs typeface="Times New Roman"/>
                          <a:sym typeface="Times New Roman"/>
                        </a:rPr>
                        <a:t> </a:t>
                      </a:r>
                      <a:endParaRPr sz="1800" b="0" i="0" u="none" strike="noStrike" cap="none">
                        <a:latin typeface="Times New Roman"/>
                        <a:ea typeface="Times New Roman"/>
                        <a:cs typeface="Times New Roman"/>
                        <a:sym typeface="Times New Roman"/>
                      </a:endParaRPr>
                    </a:p>
                    <a:p>
                      <a:pPr marL="73152" marR="0" lvl="0" indent="0" algn="l" rtl="0">
                        <a:spcBef>
                          <a:spcPts val="0"/>
                        </a:spcBef>
                        <a:spcAft>
                          <a:spcPts val="0"/>
                        </a:spcAft>
                        <a:buNone/>
                      </a:pPr>
                      <a:r>
                        <a:rPr lang="en-US" sz="1800" b="1" i="0" u="none" strike="noStrike" cap="none">
                          <a:latin typeface="Times New Roman"/>
                          <a:ea typeface="Times New Roman"/>
                          <a:cs typeface="Times New Roman"/>
                          <a:sym typeface="Times New Roman"/>
                        </a:rPr>
                        <a:t>Các thành phần cơ bản NNTL</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b="0" i="0" u="none" strike="noStrike" cap="none">
                          <a:latin typeface="Times New Roman"/>
                          <a:ea typeface="Times New Roman"/>
                          <a:cs typeface="Times New Roman"/>
                          <a:sym typeface="Times New Roman"/>
                        </a:rPr>
                        <a:t>Đây là chuyên đề mở đầu, giúp các bạn mới bắt đầu học lập trình làm quen, biết cách cài đặt các môi trường lập trình, các câu lệnh cơ bản.</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79025">
                <a:tc>
                  <a:txBody>
                    <a:bodyPr/>
                    <a:lstStyle/>
                    <a:p>
                      <a:pPr marL="9144"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2</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73152" marR="0" lvl="0" indent="0" algn="l" rtl="0">
                        <a:spcBef>
                          <a:spcPts val="0"/>
                        </a:spcBef>
                        <a:spcAft>
                          <a:spcPts val="0"/>
                        </a:spcAft>
                        <a:buNone/>
                      </a:pPr>
                      <a:r>
                        <a:rPr lang="en-US" sz="1800" b="1" i="0" u="none" strike="noStrike" cap="none">
                          <a:latin typeface="Times New Roman"/>
                          <a:ea typeface="Times New Roman"/>
                          <a:cs typeface="Times New Roman"/>
                          <a:sym typeface="Times New Roman"/>
                        </a:rPr>
                        <a:t>Cấu trúc tuần tự</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b="0" i="0" u="none" strike="noStrike" cap="none">
                          <a:latin typeface="Times New Roman"/>
                          <a:ea typeface="Times New Roman"/>
                          <a:cs typeface="Times New Roman"/>
                          <a:sym typeface="Times New Roman"/>
                        </a:rPr>
                        <a:t>Các câu lệnh nhập xuất, kiểu dữ liệu số nguyên số thực, các phép toán</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79025">
                <a:tc>
                  <a:txBody>
                    <a:bodyPr/>
                    <a:lstStyle/>
                    <a:p>
                      <a:pPr marL="9144"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3</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3152" marR="0" lvl="0" indent="0" algn="l" rtl="0">
                        <a:spcBef>
                          <a:spcPts val="0"/>
                        </a:spcBef>
                        <a:spcAft>
                          <a:spcPts val="0"/>
                        </a:spcAft>
                        <a:buNone/>
                      </a:pPr>
                      <a:r>
                        <a:rPr lang="en-US" sz="1800" b="1" i="0" u="none" strike="noStrike" cap="none">
                          <a:latin typeface="Times New Roman"/>
                          <a:ea typeface="Times New Roman"/>
                          <a:cs typeface="Times New Roman"/>
                          <a:sym typeface="Times New Roman"/>
                        </a:rPr>
                        <a:t>Cấu trúc rẽ nhánh</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b="0" i="0" u="none" strike="noStrike" cap="none">
                          <a:latin typeface="Times New Roman"/>
                          <a:ea typeface="Times New Roman"/>
                          <a:cs typeface="Times New Roman"/>
                          <a:sym typeface="Times New Roman"/>
                        </a:rPr>
                        <a:t>Các lệnh của cấu trúc rẽ nhánh: if … else, case of, rẽ nhánh lồng nhau</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79025">
                <a:tc>
                  <a:txBody>
                    <a:bodyPr/>
                    <a:lstStyle/>
                    <a:p>
                      <a:pPr marL="9144"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 4</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73152" marR="0" lvl="0" indent="0" algn="l" rtl="0">
                        <a:spcBef>
                          <a:spcPts val="0"/>
                        </a:spcBef>
                        <a:spcAft>
                          <a:spcPts val="0"/>
                        </a:spcAft>
                        <a:buNone/>
                      </a:pPr>
                      <a:r>
                        <a:rPr lang="en-US" sz="1800" b="1" i="0" u="none" strike="noStrike" cap="none">
                          <a:latin typeface="Times New Roman"/>
                          <a:ea typeface="Times New Roman"/>
                          <a:cs typeface="Times New Roman"/>
                          <a:sym typeface="Times New Roman"/>
                        </a:rPr>
                        <a:t>Cấu trúc lặp</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b="0" i="0" u="none" strike="noStrike" cap="none">
                          <a:latin typeface="Times New Roman"/>
                          <a:ea typeface="Times New Roman"/>
                          <a:cs typeface="Times New Roman"/>
                          <a:sym typeface="Times New Roman"/>
                        </a:rPr>
                        <a:t>Các câu lệnh của cấu trúc lặp: for, while, lặp lồng nhau, các bài toán tách chữ số, tỉnh tổng dãy số.</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0175">
                <a:tc>
                  <a:txBody>
                    <a:bodyPr/>
                    <a:lstStyle/>
                    <a:p>
                      <a:pPr marL="9144"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5</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3152" marR="0" lvl="0" indent="0" algn="l" rtl="0">
                        <a:lnSpc>
                          <a:spcPct val="70277"/>
                        </a:lnSpc>
                        <a:spcBef>
                          <a:spcPts val="0"/>
                        </a:spcBef>
                        <a:spcAft>
                          <a:spcPts val="0"/>
                        </a:spcAft>
                        <a:buNone/>
                      </a:pPr>
                      <a:r>
                        <a:rPr lang="en-US" sz="1800" b="1" i="0" u="none" strike="noStrike" cap="none">
                          <a:latin typeface="Times New Roman"/>
                          <a:ea typeface="Times New Roman"/>
                          <a:cs typeface="Times New Roman"/>
                          <a:sym typeface="Times New Roman"/>
                        </a:rPr>
                        <a:t>Chương trình con</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b="0" i="0" u="none" strike="noStrike" cap="none">
                          <a:latin typeface="Times New Roman"/>
                          <a:ea typeface="Times New Roman"/>
                          <a:cs typeface="Times New Roman"/>
                          <a:sym typeface="Times New Roman"/>
                        </a:rPr>
                        <a:t>Học cách viết hàm và thủ tục, chia nhỏ chương trình</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27850">
                <a:tc>
                  <a:txBody>
                    <a:bodyPr/>
                    <a:lstStyle/>
                    <a:p>
                      <a:pPr marL="0"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6</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3152" marR="0" lvl="0" indent="0" algn="l" rtl="0">
                        <a:spcBef>
                          <a:spcPts val="0"/>
                        </a:spcBef>
                        <a:spcAft>
                          <a:spcPts val="0"/>
                        </a:spcAft>
                        <a:buNone/>
                      </a:pPr>
                      <a:r>
                        <a:rPr lang="en-US" sz="1800" b="1" i="0" u="none" strike="noStrike" cap="none">
                          <a:latin typeface="Times New Roman"/>
                          <a:ea typeface="Times New Roman"/>
                          <a:cs typeface="Times New Roman"/>
                          <a:sym typeface="Times New Roman"/>
                        </a:rPr>
                        <a:t> </a:t>
                      </a:r>
                      <a:endParaRPr sz="1800" b="0" i="0" u="none" strike="noStrike" cap="none">
                        <a:latin typeface="Times New Roman"/>
                        <a:ea typeface="Times New Roman"/>
                        <a:cs typeface="Times New Roman"/>
                        <a:sym typeface="Times New Roman"/>
                      </a:endParaRPr>
                    </a:p>
                    <a:p>
                      <a:pPr marL="73152" marR="0" lvl="0" indent="0" algn="l" rtl="0">
                        <a:spcBef>
                          <a:spcPts val="0"/>
                        </a:spcBef>
                        <a:spcAft>
                          <a:spcPts val="0"/>
                        </a:spcAft>
                        <a:buNone/>
                      </a:pPr>
                      <a:r>
                        <a:rPr lang="en-US" sz="1800" b="1" i="0" u="none" strike="noStrike" cap="none">
                          <a:latin typeface="Times New Roman"/>
                          <a:ea typeface="Times New Roman"/>
                          <a:cs typeface="Times New Roman"/>
                          <a:sym typeface="Times New Roman"/>
                        </a:rPr>
                        <a:t>Kiểu dữ liệu mảng</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b="0" i="0" u="none" strike="noStrike" cap="none">
                          <a:latin typeface="Times New Roman"/>
                          <a:ea typeface="Times New Roman"/>
                          <a:cs typeface="Times New Roman"/>
                          <a:sym typeface="Times New Roman"/>
                        </a:rPr>
                        <a:t>Kiến thức về mảng 1 chiều, 2 chiều, mảng hằng, cách khai báo, sử dụng, đọc mảng kí tự, kỹ thuật tạo viền, duyệt ô xung quanh.</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79025">
                <a:tc>
                  <a:txBody>
                    <a:bodyPr/>
                    <a:lstStyle/>
                    <a:p>
                      <a:pPr marL="9144"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7</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73152" marR="0" lvl="0" indent="0" algn="l" rtl="0">
                        <a:spcBef>
                          <a:spcPts val="0"/>
                        </a:spcBef>
                        <a:spcAft>
                          <a:spcPts val="0"/>
                        </a:spcAft>
                        <a:buNone/>
                      </a:pPr>
                      <a:r>
                        <a:rPr lang="en-US" sz="1800" b="1" i="0" u="none" strike="noStrike" cap="none">
                          <a:latin typeface="Times New Roman"/>
                          <a:ea typeface="Times New Roman"/>
                          <a:cs typeface="Times New Roman"/>
                          <a:sym typeface="Times New Roman"/>
                        </a:rPr>
                        <a:t>Kiểu dữ liệu xâu</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b="0" i="0" u="none" strike="noStrike" cap="none">
                          <a:latin typeface="Times New Roman"/>
                          <a:ea typeface="Times New Roman"/>
                          <a:cs typeface="Times New Roman"/>
                          <a:sym typeface="Times New Roman"/>
                        </a:rPr>
                        <a:t>Kiến thức xâu kí tự, cách khai báo, sử dụng, bảng mã ascii, các hàm, thủ tục chuyển đổi giữa dạng số và xâu.</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79025">
                <a:tc>
                  <a:txBody>
                    <a:bodyPr/>
                    <a:lstStyle/>
                    <a:p>
                      <a:pPr marL="0"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 8</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3152" marR="0" lvl="0" indent="0" algn="l" rtl="0">
                        <a:lnSpc>
                          <a:spcPct val="70277"/>
                        </a:lnSpc>
                        <a:spcBef>
                          <a:spcPts val="0"/>
                        </a:spcBef>
                        <a:spcAft>
                          <a:spcPts val="0"/>
                        </a:spcAft>
                        <a:buNone/>
                      </a:pPr>
                      <a:r>
                        <a:rPr lang="en-US" sz="1800" b="1" i="0" u="none" strike="noStrike" cap="none">
                          <a:latin typeface="Times New Roman"/>
                          <a:ea typeface="Times New Roman"/>
                          <a:cs typeface="Times New Roman"/>
                          <a:sym typeface="Times New Roman"/>
                        </a:rPr>
                        <a:t>Mảng đếm</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b="0" i="0" u="none" strike="noStrike" cap="none">
                          <a:latin typeface="Times New Roman"/>
                          <a:ea typeface="Times New Roman"/>
                          <a:cs typeface="Times New Roman"/>
                          <a:sym typeface="Times New Roman"/>
                        </a:rPr>
                        <a:t>Thuật toán mảng đếm, đếm số nguyên, đếm kí tự</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437" name="Google Shape;437;p24"/>
          <p:cNvSpPr txBox="1"/>
          <p:nvPr/>
        </p:nvSpPr>
        <p:spPr>
          <a:xfrm>
            <a:off x="2870860" y="352496"/>
            <a:ext cx="6097978" cy="400110"/>
          </a:xfrm>
          <a:prstGeom prst="rect">
            <a:avLst/>
          </a:prstGeom>
          <a:noFill/>
          <a:ln>
            <a:noFill/>
          </a:ln>
        </p:spPr>
        <p:txBody>
          <a:bodyPr spcFirstLastPara="1" wrap="square" lIns="91425" tIns="45700" rIns="91425" bIns="45700" anchor="t" anchorCtr="0">
            <a:spAutoFit/>
          </a:bodyPr>
          <a:lstStyle/>
          <a:p>
            <a:pPr marL="88900" marR="83820" lvl="0" indent="0" algn="ctr" rtl="0">
              <a:spcBef>
                <a:spcPts val="0"/>
              </a:spcBef>
              <a:spcAft>
                <a:spcPts val="0"/>
              </a:spcAft>
              <a:buNone/>
            </a:pPr>
            <a:r>
              <a:rPr lang="en-US" sz="2000" b="1">
                <a:solidFill>
                  <a:schemeClr val="dk1"/>
                </a:solidFill>
                <a:latin typeface="Times New Roman"/>
                <a:ea typeface="Times New Roman"/>
                <a:cs typeface="Times New Roman"/>
                <a:sym typeface="Times New Roman"/>
              </a:rPr>
              <a:t>CHUYÊN ĐỀ GIẢNG DẠY – ĐỀ NGHỊ</a:t>
            </a:r>
            <a:endParaRPr/>
          </a:p>
        </p:txBody>
      </p:sp>
      <p:sp>
        <p:nvSpPr>
          <p:cNvPr id="438" name="Google Shape;438;p24"/>
          <p:cNvSpPr txBox="1"/>
          <p:nvPr/>
        </p:nvSpPr>
        <p:spPr>
          <a:xfrm>
            <a:off x="428068" y="6323396"/>
            <a:ext cx="31019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Tham khảo: chuyentin.pro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graphicFrame>
        <p:nvGraphicFramePr>
          <p:cNvPr id="443" name="Google Shape;443;p25"/>
          <p:cNvGraphicFramePr/>
          <p:nvPr/>
        </p:nvGraphicFramePr>
        <p:xfrm>
          <a:off x="1081211" y="861261"/>
          <a:ext cx="10390375" cy="4782075"/>
        </p:xfrm>
        <a:graphic>
          <a:graphicData uri="http://schemas.openxmlformats.org/drawingml/2006/table">
            <a:tbl>
              <a:tblPr>
                <a:noFill/>
                <a:tableStyleId>{162156B4-B660-4843-8E6B-76D3FBBFA578}</a:tableStyleId>
              </a:tblPr>
              <a:tblGrid>
                <a:gridCol w="1045150">
                  <a:extLst>
                    <a:ext uri="{9D8B030D-6E8A-4147-A177-3AD203B41FA5}">
                      <a16:colId xmlns:a16="http://schemas.microsoft.com/office/drawing/2014/main" val="20000"/>
                    </a:ext>
                  </a:extLst>
                </a:gridCol>
                <a:gridCol w="2362000">
                  <a:extLst>
                    <a:ext uri="{9D8B030D-6E8A-4147-A177-3AD203B41FA5}">
                      <a16:colId xmlns:a16="http://schemas.microsoft.com/office/drawing/2014/main" val="20001"/>
                    </a:ext>
                  </a:extLst>
                </a:gridCol>
                <a:gridCol w="6983225">
                  <a:extLst>
                    <a:ext uri="{9D8B030D-6E8A-4147-A177-3AD203B41FA5}">
                      <a16:colId xmlns:a16="http://schemas.microsoft.com/office/drawing/2014/main" val="20002"/>
                    </a:ext>
                  </a:extLst>
                </a:gridCol>
              </a:tblGrid>
              <a:tr h="476550">
                <a:tc>
                  <a:txBody>
                    <a:bodyPr/>
                    <a:lstStyle/>
                    <a:p>
                      <a:pPr marL="45720" marR="36576" lvl="0" indent="0" algn="ctr" rtl="0">
                        <a:lnSpc>
                          <a:spcPct val="70277"/>
                        </a:lnSpc>
                        <a:spcBef>
                          <a:spcPts val="0"/>
                        </a:spcBef>
                        <a:spcAft>
                          <a:spcPts val="0"/>
                        </a:spcAft>
                        <a:buNone/>
                      </a:pPr>
                      <a:r>
                        <a:rPr lang="en-US" sz="1800" b="1" i="0" u="none" strike="noStrike" cap="none">
                          <a:latin typeface="Times New Roman"/>
                          <a:ea typeface="Times New Roman"/>
                          <a:cs typeface="Times New Roman"/>
                          <a:sym typeface="Times New Roman"/>
                        </a:rPr>
                        <a:t>STT</a:t>
                      </a:r>
                      <a:endParaRPr sz="1800" b="0" i="0" u="none" strike="noStrike" cap="none">
                        <a:latin typeface="Times New Roman"/>
                        <a:ea typeface="Times New Roman"/>
                        <a:cs typeface="Times New Roman"/>
                        <a:sym typeface="Times New Roman"/>
                      </a:endParaRPr>
                    </a:p>
                  </a:txBody>
                  <a:tcPr marL="137150" marR="137150" marT="137150" marB="137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3152" marR="0" lvl="0" indent="0" algn="l" rtl="0">
                        <a:lnSpc>
                          <a:spcPct val="70277"/>
                        </a:lnSpc>
                        <a:spcBef>
                          <a:spcPts val="0"/>
                        </a:spcBef>
                        <a:spcAft>
                          <a:spcPts val="0"/>
                        </a:spcAft>
                        <a:buNone/>
                      </a:pPr>
                      <a:r>
                        <a:rPr lang="en-US" sz="1800" b="1" i="0" u="none" strike="noStrike" cap="none">
                          <a:latin typeface="Times New Roman"/>
                          <a:ea typeface="Times New Roman"/>
                          <a:cs typeface="Times New Roman"/>
                          <a:sym typeface="Times New Roman"/>
                        </a:rPr>
                        <a:t>Tên chuyên đề</a:t>
                      </a:r>
                      <a:endParaRPr sz="1800" b="0" i="0" u="none" strike="noStrike" cap="none">
                        <a:latin typeface="Times New Roman"/>
                        <a:ea typeface="Times New Roman"/>
                        <a:cs typeface="Times New Roman"/>
                        <a:sym typeface="Times New Roman"/>
                      </a:endParaRPr>
                    </a:p>
                  </a:txBody>
                  <a:tcPr marL="137150" marR="137150" marT="137150" marB="137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865376" marR="1856232" lvl="0" indent="0" algn="ctr" rtl="0">
                        <a:lnSpc>
                          <a:spcPct val="70277"/>
                        </a:lnSpc>
                        <a:spcBef>
                          <a:spcPts val="0"/>
                        </a:spcBef>
                        <a:spcAft>
                          <a:spcPts val="0"/>
                        </a:spcAft>
                        <a:buNone/>
                      </a:pPr>
                      <a:r>
                        <a:rPr lang="en-US" sz="1800" b="1" i="0" u="none" strike="noStrike" cap="none">
                          <a:latin typeface="Times New Roman"/>
                          <a:ea typeface="Times New Roman"/>
                          <a:cs typeface="Times New Roman"/>
                          <a:sym typeface="Times New Roman"/>
                        </a:rPr>
                        <a:t>Nội dung</a:t>
                      </a:r>
                      <a:endParaRPr sz="1800" b="0" i="0" u="none" strike="noStrike" cap="none">
                        <a:latin typeface="Times New Roman"/>
                        <a:ea typeface="Times New Roman"/>
                        <a:cs typeface="Times New Roman"/>
                        <a:sym typeface="Times New Roman"/>
                      </a:endParaRPr>
                    </a:p>
                  </a:txBody>
                  <a:tcPr marL="137150" marR="137150" marT="137150" marB="137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53550">
                <a:tc>
                  <a:txBody>
                    <a:bodyPr/>
                    <a:lstStyle/>
                    <a:p>
                      <a:pPr marL="0"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 </a:t>
                      </a:r>
                      <a:endParaRPr sz="1800" b="1" i="0" u="none" strike="noStrike" cap="none">
                        <a:latin typeface="Times New Roman"/>
                        <a:ea typeface="Times New Roman"/>
                        <a:cs typeface="Times New Roman"/>
                        <a:sym typeface="Times New Roman"/>
                      </a:endParaRPr>
                    </a:p>
                    <a:p>
                      <a:pPr marL="9144" marR="0" lvl="0" indent="0" algn="ctr" rtl="0">
                        <a:spcBef>
                          <a:spcPts val="5"/>
                        </a:spcBef>
                        <a:spcAft>
                          <a:spcPts val="0"/>
                        </a:spcAft>
                        <a:buNone/>
                      </a:pPr>
                      <a:r>
                        <a:rPr lang="en-US" sz="1800" b="1" i="0" u="none" strike="noStrike" cap="none">
                          <a:latin typeface="Times New Roman"/>
                          <a:ea typeface="Times New Roman"/>
                          <a:cs typeface="Times New Roman"/>
                          <a:sym typeface="Times New Roman"/>
                        </a:rPr>
                        <a:t>9</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1755" marR="0" lvl="0" indent="0" algn="l" rtl="0">
                        <a:spcBef>
                          <a:spcPts val="0"/>
                        </a:spcBef>
                        <a:spcAft>
                          <a:spcPts val="0"/>
                        </a:spcAft>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p>
                      <a:pPr marL="71755" marR="0" lvl="0" indent="0" algn="l" rtl="0">
                        <a:spcBef>
                          <a:spcPts val="0"/>
                        </a:spcBef>
                        <a:spcAft>
                          <a:spcPts val="0"/>
                        </a:spcAft>
                        <a:buNone/>
                      </a:pPr>
                      <a:r>
                        <a:rPr lang="en-US" sz="1800" b="1" u="none" strike="noStrike" cap="none">
                          <a:latin typeface="Times New Roman"/>
                          <a:ea typeface="Times New Roman"/>
                          <a:cs typeface="Times New Roman"/>
                          <a:sym typeface="Times New Roman"/>
                        </a:rPr>
                        <a:t>Thuật toán số học</a:t>
                      </a: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3495" marR="0" lvl="0" indent="304165" algn="l" rtl="0">
                        <a:lnSpc>
                          <a:spcPct val="108000"/>
                        </a:lnSpc>
                        <a:spcBef>
                          <a:spcPts val="0"/>
                        </a:spcBef>
                        <a:spcAft>
                          <a:spcPts val="0"/>
                        </a:spcAft>
                        <a:buNone/>
                      </a:pPr>
                      <a:r>
                        <a:rPr lang="en-US" sz="1800" u="none" strike="noStrike" cap="none">
                          <a:latin typeface="Times New Roman"/>
                          <a:ea typeface="Times New Roman"/>
                          <a:cs typeface="Times New Roman"/>
                          <a:sym typeface="Times New Roman"/>
                        </a:rPr>
                        <a:t>Phép toán mod, thuật toán đếm ước, kiểm tra nguyên tố, phân tích thừa số nguyên tố, tìm ước chung lớn nhất, bội chung nhỏ nhất, đổi hệ cơ số, …</a:t>
                      </a: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00950">
                <a:tc>
                  <a:txBody>
                    <a:bodyPr/>
                    <a:lstStyle/>
                    <a:p>
                      <a:pPr marL="9144"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10</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73152" marR="0" lvl="0" indent="0" algn="l" rtl="0">
                        <a:lnSpc>
                          <a:spcPct val="100000"/>
                        </a:lnSpc>
                        <a:spcBef>
                          <a:spcPts val="0"/>
                        </a:spcBef>
                        <a:spcAft>
                          <a:spcPts val="0"/>
                        </a:spcAft>
                        <a:buClr>
                          <a:schemeClr val="dk1"/>
                        </a:buClr>
                        <a:buSzPts val="1800"/>
                        <a:buFont typeface="Times New Roman"/>
                        <a:buNone/>
                      </a:pPr>
                      <a:r>
                        <a:rPr lang="en-US" sz="1800" b="1" u="none" strike="noStrike" cap="none">
                          <a:solidFill>
                            <a:schemeClr val="dk1"/>
                          </a:solidFill>
                          <a:latin typeface="Times New Roman"/>
                          <a:ea typeface="Times New Roman"/>
                          <a:cs typeface="Times New Roman"/>
                          <a:sym typeface="Times New Roman"/>
                        </a:rPr>
                        <a:t>Sắp xếp</a:t>
                      </a:r>
                      <a:endParaRPr sz="1800" u="none" strike="noStrike" cap="none">
                        <a:solidFill>
                          <a:schemeClr val="dk1"/>
                        </a:solidFill>
                        <a:latin typeface="Times New Roman"/>
                        <a:ea typeface="Times New Roman"/>
                        <a:cs typeface="Times New Roman"/>
                        <a:sym typeface="Times New Roman"/>
                      </a:endParaRPr>
                    </a:p>
                    <a:p>
                      <a:pPr marL="73152" marR="0" lvl="0" indent="0" algn="l" rtl="0">
                        <a:spcBef>
                          <a:spcPts val="730"/>
                        </a:spcBef>
                        <a:spcAft>
                          <a:spcPts val="0"/>
                        </a:spcAft>
                        <a:buNone/>
                      </a:pPr>
                      <a:r>
                        <a:rPr lang="en-US" sz="1800" b="1" i="0" u="none" strike="noStrike" cap="none">
                          <a:latin typeface="Times New Roman"/>
                          <a:ea typeface="Times New Roman"/>
                          <a:cs typeface="Times New Roman"/>
                          <a:sym typeface="Times New Roman"/>
                        </a:rPr>
                        <a:t>Tham Lam</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u="none" strike="noStrike" cap="none">
                          <a:solidFill>
                            <a:schemeClr val="dk1"/>
                          </a:solidFill>
                          <a:latin typeface="Times New Roman"/>
                          <a:ea typeface="Times New Roman"/>
                          <a:cs typeface="Times New Roman"/>
                          <a:sym typeface="Times New Roman"/>
                        </a:rPr>
                        <a:t>Các thuật toán sắp xếp nổi bọt (Bubble sort), sắp xếp nhanh (quick sort), sắp xếp đếm (Counting sort), các bài toán sắp xếp theo khóa, sắp xếp đoạn thẳng, các bài toán sort – tham lam.</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08900">
                <a:tc>
                  <a:txBody>
                    <a:bodyPr/>
                    <a:lstStyle/>
                    <a:p>
                      <a:pPr marL="9144"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11</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3152" marR="0" lvl="0" indent="0" algn="l" rtl="0">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Tìm kiếm nhị phân</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u="none" strike="noStrike" cap="none">
                          <a:solidFill>
                            <a:schemeClr val="dk1"/>
                          </a:solidFill>
                          <a:latin typeface="Times New Roman"/>
                          <a:ea typeface="Times New Roman"/>
                          <a:cs typeface="Times New Roman"/>
                          <a:sym typeface="Times New Roman"/>
                        </a:rPr>
                        <a:t>Tìm kiếm nhị phân trên dãy số, tìm kiếm nhị phân kết quả</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000950">
                <a:tc>
                  <a:txBody>
                    <a:bodyPr/>
                    <a:lstStyle/>
                    <a:p>
                      <a:pPr marL="9144"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 12</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73152" marR="0" lvl="0" indent="0" algn="l" rtl="0">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Quy hoạch động</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u="none" strike="noStrike" cap="none">
                          <a:solidFill>
                            <a:schemeClr val="dk1"/>
                          </a:solidFill>
                          <a:latin typeface="Times New Roman"/>
                          <a:ea typeface="Times New Roman"/>
                          <a:cs typeface="Times New Roman"/>
                          <a:sym typeface="Times New Roman"/>
                        </a:rPr>
                        <a:t>Các bài toán quy hoạch động cơ bản, dãy con tăng dài nhất, các bài toán kết hợp sort + quy hoạch động, tìm đường đi trên bảng, xâu con chung dài nhất, bài toán cái túi, bài toán nhân ma trận</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95900">
                <a:tc>
                  <a:txBody>
                    <a:bodyPr/>
                    <a:lstStyle/>
                    <a:p>
                      <a:pPr marL="9144"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13</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3152" marR="0" lvl="0" indent="0" algn="l" rtl="0">
                        <a:lnSpc>
                          <a:spcPct val="70277"/>
                        </a:lnSpc>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Vét cạn</a:t>
                      </a:r>
                      <a:endParaRPr sz="1800" b="0"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7432" marR="0" lvl="0" indent="301752" algn="l" rtl="0">
                        <a:lnSpc>
                          <a:spcPct val="108000"/>
                        </a:lnSpc>
                        <a:spcBef>
                          <a:spcPts val="0"/>
                        </a:spcBef>
                        <a:spcAft>
                          <a:spcPts val="0"/>
                        </a:spcAft>
                        <a:buNone/>
                      </a:pPr>
                      <a:r>
                        <a:rPr lang="en-US" sz="1800" u="none" strike="noStrike" cap="none">
                          <a:solidFill>
                            <a:schemeClr val="dk1"/>
                          </a:solidFill>
                          <a:latin typeface="Times New Roman"/>
                          <a:ea typeface="Times New Roman"/>
                          <a:cs typeface="Times New Roman"/>
                          <a:sym typeface="Times New Roman"/>
                        </a:rPr>
                        <a:t>Kiến thức về vét cạn, đệ quy, vét cạn quay lui</a:t>
                      </a:r>
                      <a:endParaRPr sz="1800" b="0" i="0" u="none" strike="noStrike" cap="none">
                        <a:latin typeface="Times New Roman"/>
                        <a:ea typeface="Times New Roman"/>
                        <a:cs typeface="Times New Roman"/>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45275">
                <a:tc>
                  <a:txBody>
                    <a:bodyPr/>
                    <a:lstStyle/>
                    <a:p>
                      <a:pPr marL="0" marR="0" lvl="0" indent="0" algn="ctr" rtl="0">
                        <a:spcBef>
                          <a:spcPts val="0"/>
                        </a:spcBef>
                        <a:spcAft>
                          <a:spcPts val="0"/>
                        </a:spcAft>
                        <a:buNone/>
                      </a:pPr>
                      <a:r>
                        <a:rPr lang="en-US" sz="1800" b="1" i="0" u="none" strike="noStrike" cap="none">
                          <a:latin typeface="Times New Roman"/>
                          <a:ea typeface="Times New Roman"/>
                          <a:cs typeface="Times New Roman"/>
                          <a:sym typeface="Times New Roman"/>
                        </a:rPr>
                        <a:t>14</a:t>
                      </a:r>
                      <a:endParaRPr sz="1800" b="1" i="0" u="none" strike="noStrike" cap="none">
                        <a:latin typeface="Times New Roman"/>
                        <a:ea typeface="Times New Roman"/>
                        <a:cs typeface="Times New Roman"/>
                        <a:sym typeface="Times New Roman"/>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1755" marR="0" lvl="0" indent="0" algn="l" rtl="0">
                        <a:spcBef>
                          <a:spcPts val="0"/>
                        </a:spcBef>
                        <a:spcAft>
                          <a:spcPts val="0"/>
                        </a:spcAft>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p>
                      <a:pPr marL="71755" marR="26669" lvl="0" indent="0" algn="l" rtl="0">
                        <a:spcBef>
                          <a:spcPts val="0"/>
                        </a:spcBef>
                        <a:spcAft>
                          <a:spcPts val="0"/>
                        </a:spcAft>
                        <a:buNone/>
                      </a:pPr>
                      <a:r>
                        <a:rPr lang="en-US" sz="1800" b="1" u="none" strike="noStrike" cap="none">
                          <a:latin typeface="Times New Roman"/>
                          <a:ea typeface="Times New Roman"/>
                          <a:cs typeface="Times New Roman"/>
                          <a:sym typeface="Times New Roman"/>
                        </a:rPr>
                        <a:t>Ôn thi 1</a:t>
                      </a: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3495" marR="0" lvl="0" indent="304165" algn="l" rtl="0">
                        <a:lnSpc>
                          <a:spcPct val="108000"/>
                        </a:lnSpc>
                        <a:spcBef>
                          <a:spcPts val="0"/>
                        </a:spcBef>
                        <a:spcAft>
                          <a:spcPts val="0"/>
                        </a:spcAft>
                        <a:buNone/>
                      </a:pPr>
                      <a:r>
                        <a:rPr lang="en-US" sz="1800" u="none" strike="noStrike" cap="none">
                          <a:latin typeface="Times New Roman"/>
                          <a:ea typeface="Times New Roman"/>
                          <a:cs typeface="Times New Roman"/>
                          <a:sym typeface="Times New Roman"/>
                        </a:rPr>
                        <a:t>Giải bộ đề ôn thi học sinh giỏi lớp 9 cấp thành phố, thi tin học trẻ bảng B cấp TP, quốc gia, thi vào chuyên tin lớp 10 </a:t>
                      </a: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44" name="Google Shape;444;p25"/>
          <p:cNvSpPr txBox="1"/>
          <p:nvPr/>
        </p:nvSpPr>
        <p:spPr>
          <a:xfrm>
            <a:off x="2870860" y="352496"/>
            <a:ext cx="6097978" cy="400110"/>
          </a:xfrm>
          <a:prstGeom prst="rect">
            <a:avLst/>
          </a:prstGeom>
          <a:noFill/>
          <a:ln>
            <a:noFill/>
          </a:ln>
        </p:spPr>
        <p:txBody>
          <a:bodyPr spcFirstLastPara="1" wrap="square" lIns="91425" tIns="45700" rIns="91425" bIns="45700" anchor="t" anchorCtr="0">
            <a:spAutoFit/>
          </a:bodyPr>
          <a:lstStyle/>
          <a:p>
            <a:pPr marL="88900" marR="83820" lvl="0" indent="0" algn="ctr" rtl="0">
              <a:spcBef>
                <a:spcPts val="0"/>
              </a:spcBef>
              <a:spcAft>
                <a:spcPts val="0"/>
              </a:spcAft>
              <a:buNone/>
            </a:pPr>
            <a:r>
              <a:rPr lang="en-US" sz="2000" b="1">
                <a:solidFill>
                  <a:schemeClr val="dk1"/>
                </a:solidFill>
                <a:latin typeface="Times New Roman"/>
                <a:ea typeface="Times New Roman"/>
                <a:cs typeface="Times New Roman"/>
                <a:sym typeface="Times New Roman"/>
              </a:rPr>
              <a:t>CHUYÊN ĐỀ GIẢNG DẠY – ĐỀ NGHỊ</a:t>
            </a:r>
            <a:endParaRPr/>
          </a:p>
        </p:txBody>
      </p:sp>
      <p:sp>
        <p:nvSpPr>
          <p:cNvPr id="445" name="Google Shape;445;p25"/>
          <p:cNvSpPr txBox="1"/>
          <p:nvPr/>
        </p:nvSpPr>
        <p:spPr>
          <a:xfrm>
            <a:off x="428068" y="6323396"/>
            <a:ext cx="31019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Tham khảo: chuyentin.pro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graphicFrame>
        <p:nvGraphicFramePr>
          <p:cNvPr id="288" name="Google Shape;288;p5"/>
          <p:cNvGraphicFramePr/>
          <p:nvPr/>
        </p:nvGraphicFramePr>
        <p:xfrm>
          <a:off x="671656" y="363199"/>
          <a:ext cx="7172967" cy="6131605"/>
        </p:xfrm>
        <a:graphic>
          <a:graphicData uri="http://schemas.openxmlformats.org/presentationml/2006/ole">
            <mc:AlternateContent xmlns:mc="http://schemas.openxmlformats.org/markup-compatibility/2006">
              <mc:Choice xmlns:v="urn:schemas-microsoft-com:vml" Requires="v">
                <p:oleObj spid="_x0000_s2052" r:id="rId4" imgW="7172967" imgH="6131605" progId="Paint.Picture">
                  <p:embed/>
                </p:oleObj>
              </mc:Choice>
              <mc:Fallback>
                <p:oleObj r:id="rId4" imgW="7172967" imgH="6131605" progId="Paint.Picture">
                  <p:embed/>
                  <p:pic>
                    <p:nvPicPr>
                      <p:cNvPr id="288" name="Google Shape;288;p5"/>
                      <p:cNvPicPr preferRelativeResize="0"/>
                      <p:nvPr/>
                    </p:nvPicPr>
                    <p:blipFill rotWithShape="1">
                      <a:blip r:embed="rId5">
                        <a:alphaModFix/>
                      </a:blip>
                      <a:srcRect/>
                      <a:stretch/>
                    </p:blipFill>
                    <p:spPr>
                      <a:xfrm>
                        <a:off x="671656" y="363199"/>
                        <a:ext cx="7172967" cy="6131605"/>
                      </a:xfrm>
                      <a:prstGeom prst="rect">
                        <a:avLst/>
                      </a:prstGeom>
                      <a:noFill/>
                      <a:ln>
                        <a:noFill/>
                      </a:ln>
                    </p:spPr>
                  </p:pic>
                </p:oleObj>
              </mc:Fallback>
            </mc:AlternateContent>
          </a:graphicData>
        </a:graphic>
      </p:graphicFrame>
      <p:sp>
        <p:nvSpPr>
          <p:cNvPr id="289" name="Google Shape;289;p5"/>
          <p:cNvSpPr txBox="1"/>
          <p:nvPr/>
        </p:nvSpPr>
        <p:spPr>
          <a:xfrm>
            <a:off x="8894618" y="2142897"/>
            <a:ext cx="3061162" cy="15696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Adhoc</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Xử lý mảng</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KDL: char</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Vòng lặp While </a:t>
            </a:r>
            <a:endParaRPr/>
          </a:p>
        </p:txBody>
      </p:sp>
      <p:pic>
        <p:nvPicPr>
          <p:cNvPr id="290" name="Google Shape;290;p5"/>
          <p:cNvPicPr preferRelativeResize="0"/>
          <p:nvPr/>
        </p:nvPicPr>
        <p:blipFill rotWithShape="1">
          <a:blip r:embed="rId6">
            <a:alphaModFix/>
          </a:blip>
          <a:srcRect/>
          <a:stretch/>
        </p:blipFill>
        <p:spPr>
          <a:xfrm>
            <a:off x="5046058" y="4999512"/>
            <a:ext cx="6793641" cy="1423039"/>
          </a:xfrm>
          <a:prstGeom prst="rect">
            <a:avLst/>
          </a:prstGeom>
          <a:noFill/>
          <a:ln>
            <a:noFill/>
          </a:ln>
        </p:spPr>
      </p:pic>
      <p:sp>
        <p:nvSpPr>
          <p:cNvPr id="291" name="Google Shape;291;p5"/>
          <p:cNvSpPr/>
          <p:nvPr/>
        </p:nvSpPr>
        <p:spPr>
          <a:xfrm>
            <a:off x="7844624" y="5462649"/>
            <a:ext cx="539355" cy="546265"/>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92" name="Google Shape;292;p5"/>
          <p:cNvSpPr/>
          <p:nvPr/>
        </p:nvSpPr>
        <p:spPr>
          <a:xfrm>
            <a:off x="6679933" y="5819908"/>
            <a:ext cx="260257" cy="602643"/>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93" name="Google Shape;293;p5"/>
          <p:cNvSpPr/>
          <p:nvPr/>
        </p:nvSpPr>
        <p:spPr>
          <a:xfrm>
            <a:off x="7488455" y="5819908"/>
            <a:ext cx="260257" cy="602643"/>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94" name="Google Shape;294;p5"/>
          <p:cNvSpPr/>
          <p:nvPr/>
        </p:nvSpPr>
        <p:spPr>
          <a:xfrm>
            <a:off x="6949610" y="5819908"/>
            <a:ext cx="260257" cy="602643"/>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95" name="Google Shape;295;p5"/>
          <p:cNvSpPr/>
          <p:nvPr/>
        </p:nvSpPr>
        <p:spPr>
          <a:xfrm>
            <a:off x="7744256" y="5819908"/>
            <a:ext cx="260257" cy="602643"/>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96" name="Google Shape;296;p5"/>
          <p:cNvSpPr/>
          <p:nvPr/>
        </p:nvSpPr>
        <p:spPr>
          <a:xfrm>
            <a:off x="7230426" y="5819907"/>
            <a:ext cx="260257" cy="602643"/>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97" name="Google Shape;297;p5"/>
          <p:cNvSpPr/>
          <p:nvPr/>
        </p:nvSpPr>
        <p:spPr>
          <a:xfrm>
            <a:off x="8002285" y="5819907"/>
            <a:ext cx="260257" cy="602643"/>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 calcmode="lin" valueType="num">
                                      <p:cBhvr additive="base">
                                        <p:cTn id="7" dur="500"/>
                                        <p:tgtEl>
                                          <p:spTgt spid="29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1"/>
                                        </p:tgtEl>
                                        <p:attrNameLst>
                                          <p:attrName>style.visibility</p:attrName>
                                        </p:attrNameLst>
                                      </p:cBhvr>
                                      <p:to>
                                        <p:strVal val="visible"/>
                                      </p:to>
                                    </p:set>
                                    <p:anim calcmode="lin" valueType="num">
                                      <p:cBhvr additive="base">
                                        <p:cTn id="12" dur="500"/>
                                        <p:tgtEl>
                                          <p:spTgt spid="29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9">
                                            <p:txEl>
                                              <p:pRg st="0" end="0"/>
                                            </p:txEl>
                                          </p:spTgt>
                                        </p:tgtEl>
                                        <p:attrNameLst>
                                          <p:attrName>style.visibility</p:attrName>
                                        </p:attrNameLst>
                                      </p:cBhvr>
                                      <p:to>
                                        <p:strVal val="visible"/>
                                      </p:to>
                                    </p:set>
                                    <p:anim calcmode="lin" valueType="num">
                                      <p:cBhvr additive="base">
                                        <p:cTn id="17" dur="500"/>
                                        <p:tgtEl>
                                          <p:spTgt spid="28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89">
                                            <p:txEl>
                                              <p:pRg st="1" end="1"/>
                                            </p:txEl>
                                          </p:spTgt>
                                        </p:tgtEl>
                                        <p:attrNameLst>
                                          <p:attrName>style.visibility</p:attrName>
                                        </p:attrNameLst>
                                      </p:cBhvr>
                                      <p:to>
                                        <p:strVal val="visible"/>
                                      </p:to>
                                    </p:set>
                                    <p:anim calcmode="lin" valueType="num">
                                      <p:cBhvr additive="base">
                                        <p:cTn id="22" dur="500"/>
                                        <p:tgtEl>
                                          <p:spTgt spid="28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9">
                                            <p:txEl>
                                              <p:pRg st="2" end="2"/>
                                            </p:txEl>
                                          </p:spTgt>
                                        </p:tgtEl>
                                        <p:attrNameLst>
                                          <p:attrName>style.visibility</p:attrName>
                                        </p:attrNameLst>
                                      </p:cBhvr>
                                      <p:to>
                                        <p:strVal val="visible"/>
                                      </p:to>
                                    </p:set>
                                    <p:anim calcmode="lin" valueType="num">
                                      <p:cBhvr additive="base">
                                        <p:cTn id="27" dur="500"/>
                                        <p:tgtEl>
                                          <p:spTgt spid="28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89">
                                            <p:txEl>
                                              <p:pRg st="3" end="3"/>
                                            </p:txEl>
                                          </p:spTgt>
                                        </p:tgtEl>
                                        <p:attrNameLst>
                                          <p:attrName>style.visibility</p:attrName>
                                        </p:attrNameLst>
                                      </p:cBhvr>
                                      <p:to>
                                        <p:strVal val="visible"/>
                                      </p:to>
                                    </p:set>
                                    <p:anim calcmode="lin" valueType="num">
                                      <p:cBhvr additive="base">
                                        <p:cTn id="32" dur="500"/>
                                        <p:tgtEl>
                                          <p:spTgt spid="28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2"/>
                                        </p:tgtEl>
                                        <p:attrNameLst>
                                          <p:attrName>style.visibility</p:attrName>
                                        </p:attrNameLst>
                                      </p:cBhvr>
                                      <p:to>
                                        <p:strVal val="visible"/>
                                      </p:to>
                                    </p:set>
                                    <p:anim calcmode="lin" valueType="num">
                                      <p:cBhvr additive="base">
                                        <p:cTn id="37" dur="500"/>
                                        <p:tgtEl>
                                          <p:spTgt spid="292"/>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93"/>
                                        </p:tgtEl>
                                        <p:attrNameLst>
                                          <p:attrName>style.visibility</p:attrName>
                                        </p:attrNameLst>
                                      </p:cBhvr>
                                      <p:to>
                                        <p:strVal val="visible"/>
                                      </p:to>
                                    </p:set>
                                    <p:anim calcmode="lin" valueType="num">
                                      <p:cBhvr additive="base">
                                        <p:cTn id="40" dur="500"/>
                                        <p:tgtEl>
                                          <p:spTgt spid="29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94"/>
                                        </p:tgtEl>
                                        <p:attrNameLst>
                                          <p:attrName>style.visibility</p:attrName>
                                        </p:attrNameLst>
                                      </p:cBhvr>
                                      <p:to>
                                        <p:strVal val="visible"/>
                                      </p:to>
                                    </p:set>
                                    <p:anim calcmode="lin" valueType="num">
                                      <p:cBhvr additive="base">
                                        <p:cTn id="45" dur="500"/>
                                        <p:tgtEl>
                                          <p:spTgt spid="294"/>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95"/>
                                        </p:tgtEl>
                                        <p:attrNameLst>
                                          <p:attrName>style.visibility</p:attrName>
                                        </p:attrNameLst>
                                      </p:cBhvr>
                                      <p:to>
                                        <p:strVal val="visible"/>
                                      </p:to>
                                    </p:set>
                                    <p:anim calcmode="lin" valueType="num">
                                      <p:cBhvr additive="base">
                                        <p:cTn id="48" dur="500"/>
                                        <p:tgtEl>
                                          <p:spTgt spid="29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96"/>
                                        </p:tgtEl>
                                        <p:attrNameLst>
                                          <p:attrName>style.visibility</p:attrName>
                                        </p:attrNameLst>
                                      </p:cBhvr>
                                      <p:to>
                                        <p:strVal val="visible"/>
                                      </p:to>
                                    </p:set>
                                    <p:anim calcmode="lin" valueType="num">
                                      <p:cBhvr additive="base">
                                        <p:cTn id="53" dur="500"/>
                                        <p:tgtEl>
                                          <p:spTgt spid="296"/>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97"/>
                                        </p:tgtEl>
                                        <p:attrNameLst>
                                          <p:attrName>style.visibility</p:attrName>
                                        </p:attrNameLst>
                                      </p:cBhvr>
                                      <p:to>
                                        <p:strVal val="visible"/>
                                      </p:to>
                                    </p:set>
                                    <p:anim calcmode="lin" valueType="num">
                                      <p:cBhvr additive="base">
                                        <p:cTn id="56" dur="500"/>
                                        <p:tgtEl>
                                          <p:spTgt spid="2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6"/>
          <p:cNvPicPr preferRelativeResize="0"/>
          <p:nvPr/>
        </p:nvPicPr>
        <p:blipFill rotWithShape="1">
          <a:blip r:embed="rId3">
            <a:alphaModFix/>
          </a:blip>
          <a:srcRect/>
          <a:stretch/>
        </p:blipFill>
        <p:spPr>
          <a:xfrm>
            <a:off x="324139" y="600103"/>
            <a:ext cx="8429241" cy="4981300"/>
          </a:xfrm>
          <a:prstGeom prst="rect">
            <a:avLst/>
          </a:prstGeom>
          <a:noFill/>
          <a:ln>
            <a:noFill/>
          </a:ln>
        </p:spPr>
      </p:pic>
      <p:sp>
        <p:nvSpPr>
          <p:cNvPr id="303" name="Google Shape;303;p6"/>
          <p:cNvSpPr txBox="1"/>
          <p:nvPr/>
        </p:nvSpPr>
        <p:spPr>
          <a:xfrm>
            <a:off x="8585860" y="2142897"/>
            <a:ext cx="3369920" cy="267765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Hình học: hệ số góc (dy/dx), phương trình đường thẳng</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Tổ hợp: n điểm 🡪 n*(n-1)/2 đường</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Sắp xếp</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Bài toán Đếm</a:t>
            </a:r>
            <a:endParaRPr sz="2400" b="1" i="0" u="none" strike="noStrike" cap="none">
              <a:solidFill>
                <a:srgbClr val="002060"/>
              </a:solidFill>
              <a:latin typeface="Times New Roman"/>
              <a:ea typeface="Times New Roman"/>
              <a:cs typeface="Times New Roman"/>
              <a:sym typeface="Times New Roman"/>
            </a:endParaRPr>
          </a:p>
        </p:txBody>
      </p:sp>
      <p:pic>
        <p:nvPicPr>
          <p:cNvPr id="304" name="Google Shape;304;p6"/>
          <p:cNvPicPr preferRelativeResize="0"/>
          <p:nvPr/>
        </p:nvPicPr>
        <p:blipFill rotWithShape="1">
          <a:blip r:embed="rId4">
            <a:alphaModFix/>
          </a:blip>
          <a:srcRect/>
          <a:stretch/>
        </p:blipFill>
        <p:spPr>
          <a:xfrm>
            <a:off x="6237192" y="4231840"/>
            <a:ext cx="2252290" cy="19025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 calcmode="lin" valueType="num">
                                      <p:cBhvr additive="base">
                                        <p:cTn id="7" dur="500"/>
                                        <p:tgtEl>
                                          <p:spTgt spid="30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3">
                                            <p:txEl>
                                              <p:pRg st="0" end="0"/>
                                            </p:txEl>
                                          </p:spTgt>
                                        </p:tgtEl>
                                        <p:attrNameLst>
                                          <p:attrName>style.visibility</p:attrName>
                                        </p:attrNameLst>
                                      </p:cBhvr>
                                      <p:to>
                                        <p:strVal val="visible"/>
                                      </p:to>
                                    </p:set>
                                    <p:anim calcmode="lin" valueType="num">
                                      <p:cBhvr additive="base">
                                        <p:cTn id="12" dur="500"/>
                                        <p:tgtEl>
                                          <p:spTgt spid="3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3">
                                            <p:txEl>
                                              <p:pRg st="1" end="1"/>
                                            </p:txEl>
                                          </p:spTgt>
                                        </p:tgtEl>
                                        <p:attrNameLst>
                                          <p:attrName>style.visibility</p:attrName>
                                        </p:attrNameLst>
                                      </p:cBhvr>
                                      <p:to>
                                        <p:strVal val="visible"/>
                                      </p:to>
                                    </p:set>
                                    <p:anim calcmode="lin" valueType="num">
                                      <p:cBhvr additive="base">
                                        <p:cTn id="17" dur="500"/>
                                        <p:tgtEl>
                                          <p:spTgt spid="3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3">
                                            <p:txEl>
                                              <p:pRg st="2" end="2"/>
                                            </p:txEl>
                                          </p:spTgt>
                                        </p:tgtEl>
                                        <p:attrNameLst>
                                          <p:attrName>style.visibility</p:attrName>
                                        </p:attrNameLst>
                                      </p:cBhvr>
                                      <p:to>
                                        <p:strVal val="visible"/>
                                      </p:to>
                                    </p:set>
                                    <p:anim calcmode="lin" valueType="num">
                                      <p:cBhvr additive="base">
                                        <p:cTn id="22" dur="500"/>
                                        <p:tgtEl>
                                          <p:spTgt spid="3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3">
                                            <p:txEl>
                                              <p:pRg st="3" end="3"/>
                                            </p:txEl>
                                          </p:spTgt>
                                        </p:tgtEl>
                                        <p:attrNameLst>
                                          <p:attrName>style.visibility</p:attrName>
                                        </p:attrNameLst>
                                      </p:cBhvr>
                                      <p:to>
                                        <p:strVal val="visible"/>
                                      </p:to>
                                    </p:set>
                                    <p:anim calcmode="lin" valueType="num">
                                      <p:cBhvr additive="base">
                                        <p:cTn id="27" dur="500"/>
                                        <p:tgtEl>
                                          <p:spTgt spid="30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
          <p:cNvSpPr txBox="1"/>
          <p:nvPr/>
        </p:nvSpPr>
        <p:spPr>
          <a:xfrm>
            <a:off x="8585860" y="2142897"/>
            <a:ext cx="3369920" cy="19389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Tách chữ số</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Xử lý mảng</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Tính toán số học đơn giản</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Adhoc</a:t>
            </a:r>
            <a:endParaRPr/>
          </a:p>
        </p:txBody>
      </p:sp>
      <p:pic>
        <p:nvPicPr>
          <p:cNvPr id="310" name="Google Shape;310;p7"/>
          <p:cNvPicPr preferRelativeResize="0"/>
          <p:nvPr/>
        </p:nvPicPr>
        <p:blipFill rotWithShape="1">
          <a:blip r:embed="rId3">
            <a:alphaModFix/>
          </a:blip>
          <a:srcRect/>
          <a:stretch/>
        </p:blipFill>
        <p:spPr>
          <a:xfrm>
            <a:off x="1390868" y="436230"/>
            <a:ext cx="7369065" cy="59855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 calcmode="lin" valueType="num">
                                      <p:cBhvr additive="base">
                                        <p:cTn id="7" dur="500"/>
                                        <p:tgtEl>
                                          <p:spTgt spid="3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9">
                                            <p:txEl>
                                              <p:pRg st="1" end="1"/>
                                            </p:txEl>
                                          </p:spTgt>
                                        </p:tgtEl>
                                        <p:attrNameLst>
                                          <p:attrName>style.visibility</p:attrName>
                                        </p:attrNameLst>
                                      </p:cBhvr>
                                      <p:to>
                                        <p:strVal val="visible"/>
                                      </p:to>
                                    </p:set>
                                    <p:anim calcmode="lin" valueType="num">
                                      <p:cBhvr additive="base">
                                        <p:cTn id="12" dur="500"/>
                                        <p:tgtEl>
                                          <p:spTgt spid="30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9">
                                            <p:txEl>
                                              <p:pRg st="2" end="2"/>
                                            </p:txEl>
                                          </p:spTgt>
                                        </p:tgtEl>
                                        <p:attrNameLst>
                                          <p:attrName>style.visibility</p:attrName>
                                        </p:attrNameLst>
                                      </p:cBhvr>
                                      <p:to>
                                        <p:strVal val="visible"/>
                                      </p:to>
                                    </p:set>
                                    <p:anim calcmode="lin" valueType="num">
                                      <p:cBhvr additive="base">
                                        <p:cTn id="17" dur="500"/>
                                        <p:tgtEl>
                                          <p:spTgt spid="30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9">
                                            <p:txEl>
                                              <p:pRg st="3" end="3"/>
                                            </p:txEl>
                                          </p:spTgt>
                                        </p:tgtEl>
                                        <p:attrNameLst>
                                          <p:attrName>style.visibility</p:attrName>
                                        </p:attrNameLst>
                                      </p:cBhvr>
                                      <p:to>
                                        <p:strVal val="visible"/>
                                      </p:to>
                                    </p:set>
                                    <p:anim calcmode="lin" valueType="num">
                                      <p:cBhvr additive="base">
                                        <p:cTn id="22" dur="500"/>
                                        <p:tgtEl>
                                          <p:spTgt spid="30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aphicFrame>
        <p:nvGraphicFramePr>
          <p:cNvPr id="315" name="Google Shape;315;p8"/>
          <p:cNvGraphicFramePr/>
          <p:nvPr/>
        </p:nvGraphicFramePr>
        <p:xfrm>
          <a:off x="359063" y="704664"/>
          <a:ext cx="8411663" cy="4959865"/>
        </p:xfrm>
        <a:graphic>
          <a:graphicData uri="http://schemas.openxmlformats.org/presentationml/2006/ole">
            <mc:AlternateContent xmlns:mc="http://schemas.openxmlformats.org/markup-compatibility/2006">
              <mc:Choice xmlns:v="urn:schemas-microsoft-com:vml" Requires="v">
                <p:oleObj spid="_x0000_s3076" r:id="rId4" imgW="8411663" imgH="4959865" progId="Paint.Picture">
                  <p:embed/>
                </p:oleObj>
              </mc:Choice>
              <mc:Fallback>
                <p:oleObj r:id="rId4" imgW="8411663" imgH="4959865" progId="Paint.Picture">
                  <p:embed/>
                  <p:pic>
                    <p:nvPicPr>
                      <p:cNvPr id="315" name="Google Shape;315;p8"/>
                      <p:cNvPicPr preferRelativeResize="0"/>
                      <p:nvPr/>
                    </p:nvPicPr>
                    <p:blipFill rotWithShape="1">
                      <a:blip r:embed="rId5">
                        <a:alphaModFix/>
                      </a:blip>
                      <a:srcRect/>
                      <a:stretch/>
                    </p:blipFill>
                    <p:spPr>
                      <a:xfrm>
                        <a:off x="359063" y="704664"/>
                        <a:ext cx="8411663" cy="4959865"/>
                      </a:xfrm>
                      <a:prstGeom prst="rect">
                        <a:avLst/>
                      </a:prstGeom>
                      <a:noFill/>
                      <a:ln>
                        <a:noFill/>
                      </a:ln>
                    </p:spPr>
                  </p:pic>
                </p:oleObj>
              </mc:Fallback>
            </mc:AlternateContent>
          </a:graphicData>
        </a:graphic>
      </p:graphicFrame>
      <p:sp>
        <p:nvSpPr>
          <p:cNvPr id="316" name="Google Shape;316;p8"/>
          <p:cNvSpPr txBox="1"/>
          <p:nvPr/>
        </p:nvSpPr>
        <p:spPr>
          <a:xfrm>
            <a:off x="8770726" y="2142897"/>
            <a:ext cx="3185054" cy="341632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Adhoc</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Div, mod</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Phân tích logic (3 trường hợp)</a:t>
            </a:r>
            <a:endParaRPr/>
          </a:p>
          <a:p>
            <a:pPr marL="800100" marR="0" lvl="1"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X*(Tập vé)</a:t>
            </a:r>
            <a:endParaRPr/>
          </a:p>
          <a:p>
            <a:pPr marL="800100" marR="0" lvl="1"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Y*Vé Lẻ</a:t>
            </a:r>
            <a:endParaRPr/>
          </a:p>
          <a:p>
            <a:pPr marL="800100" marR="0" lvl="1"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X* Tập vé + </a:t>
            </a:r>
            <a:br>
              <a:rPr lang="en-US" sz="2400" b="1" i="0" u="none" strike="noStrike" cap="none">
                <a:solidFill>
                  <a:srgbClr val="002060"/>
                </a:solidFill>
                <a:latin typeface="Times New Roman"/>
                <a:ea typeface="Times New Roman"/>
                <a:cs typeface="Times New Roman"/>
                <a:sym typeface="Times New Roman"/>
              </a:rPr>
            </a:br>
            <a:r>
              <a:rPr lang="en-US" sz="2400" b="1" i="0" u="none" strike="noStrike" cap="none">
                <a:solidFill>
                  <a:srgbClr val="002060"/>
                </a:solidFill>
                <a:latin typeface="Times New Roman"/>
                <a:ea typeface="Times New Roman"/>
                <a:cs typeface="Times New Roman"/>
                <a:sym typeface="Times New Roman"/>
              </a:rPr>
              <a:t>Y* Vé lẻ</a:t>
            </a:r>
            <a:endParaRPr/>
          </a:p>
          <a:p>
            <a:pPr marL="342900" marR="0" lvl="0" indent="-190500" algn="l" rtl="0">
              <a:spcBef>
                <a:spcPts val="0"/>
              </a:spcBef>
              <a:spcAft>
                <a:spcPts val="0"/>
              </a:spcAft>
              <a:buClr>
                <a:schemeClr val="dk1"/>
              </a:buClr>
              <a:buSzPts val="2400"/>
              <a:buFont typeface="Arial"/>
              <a:buNone/>
            </a:pPr>
            <a:endParaRPr sz="2400" b="1" i="0" u="none" strike="noStrike" cap="none">
              <a:solidFill>
                <a:srgbClr val="00206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 calcmode="lin" valueType="num">
                                      <p:cBhvr additive="base">
                                        <p:cTn id="7" dur="500"/>
                                        <p:tgtEl>
                                          <p:spTgt spid="3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 calcmode="lin" valueType="num">
                                      <p:cBhvr additive="base">
                                        <p:cTn id="12" dur="500"/>
                                        <p:tgtEl>
                                          <p:spTgt spid="3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 calcmode="lin" valueType="num">
                                      <p:cBhvr additive="base">
                                        <p:cTn id="17" dur="500"/>
                                        <p:tgtEl>
                                          <p:spTgt spid="3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16">
                                            <p:txEl>
                                              <p:pRg st="3" end="3"/>
                                            </p:txEl>
                                          </p:spTgt>
                                        </p:tgtEl>
                                        <p:attrNameLst>
                                          <p:attrName>style.visibility</p:attrName>
                                        </p:attrNameLst>
                                      </p:cBhvr>
                                      <p:to>
                                        <p:strVal val="visible"/>
                                      </p:to>
                                    </p:set>
                                    <p:anim calcmode="lin" valueType="num">
                                      <p:cBhvr additive="base">
                                        <p:cTn id="22" dur="500"/>
                                        <p:tgtEl>
                                          <p:spTgt spid="3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16">
                                            <p:txEl>
                                              <p:pRg st="4" end="4"/>
                                            </p:txEl>
                                          </p:spTgt>
                                        </p:tgtEl>
                                        <p:attrNameLst>
                                          <p:attrName>style.visibility</p:attrName>
                                        </p:attrNameLst>
                                      </p:cBhvr>
                                      <p:to>
                                        <p:strVal val="visible"/>
                                      </p:to>
                                    </p:set>
                                    <p:anim calcmode="lin" valueType="num">
                                      <p:cBhvr additive="base">
                                        <p:cTn id="27" dur="500"/>
                                        <p:tgtEl>
                                          <p:spTgt spid="3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16">
                                            <p:txEl>
                                              <p:pRg st="5" end="5"/>
                                            </p:txEl>
                                          </p:spTgt>
                                        </p:tgtEl>
                                        <p:attrNameLst>
                                          <p:attrName>style.visibility</p:attrName>
                                        </p:attrNameLst>
                                      </p:cBhvr>
                                      <p:to>
                                        <p:strVal val="visible"/>
                                      </p:to>
                                    </p:set>
                                    <p:anim calcmode="lin" valueType="num">
                                      <p:cBhvr additive="base">
                                        <p:cTn id="32" dur="500"/>
                                        <p:tgtEl>
                                          <p:spTgt spid="31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6">
                                            <p:txEl>
                                              <p:pRg st="6" end="6"/>
                                            </p:txEl>
                                          </p:spTgt>
                                        </p:tgtEl>
                                        <p:attrNameLst>
                                          <p:attrName>style.visibility</p:attrName>
                                        </p:attrNameLst>
                                      </p:cBhvr>
                                      <p:to>
                                        <p:strVal val="visible"/>
                                      </p:to>
                                    </p:set>
                                    <p:anim calcmode="lin" valueType="num">
                                      <p:cBhvr additive="base">
                                        <p:cTn id="37" dur="500"/>
                                        <p:tgtEl>
                                          <p:spTgt spid="31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9"/>
          <p:cNvPicPr preferRelativeResize="0"/>
          <p:nvPr/>
        </p:nvPicPr>
        <p:blipFill rotWithShape="1">
          <a:blip r:embed="rId3">
            <a:alphaModFix/>
          </a:blip>
          <a:srcRect/>
          <a:stretch/>
        </p:blipFill>
        <p:spPr>
          <a:xfrm>
            <a:off x="532866" y="394486"/>
            <a:ext cx="6163273" cy="6196321"/>
          </a:xfrm>
          <a:prstGeom prst="rect">
            <a:avLst/>
          </a:prstGeom>
          <a:noFill/>
          <a:ln>
            <a:noFill/>
          </a:ln>
        </p:spPr>
      </p:pic>
      <p:sp>
        <p:nvSpPr>
          <p:cNvPr id="322" name="Google Shape;322;p9"/>
          <p:cNvSpPr txBox="1"/>
          <p:nvPr/>
        </p:nvSpPr>
        <p:spPr>
          <a:xfrm>
            <a:off x="7683572" y="1976642"/>
            <a:ext cx="3975562"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Bài toán loang</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Xử lý mảng</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Cài đặt đệ quy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2">
                                            <p:txEl>
                                              <p:pRg st="0" end="0"/>
                                            </p:txEl>
                                          </p:spTgt>
                                        </p:tgtEl>
                                        <p:attrNameLst>
                                          <p:attrName>style.visibility</p:attrName>
                                        </p:attrNameLst>
                                      </p:cBhvr>
                                      <p:to>
                                        <p:strVal val="visible"/>
                                      </p:to>
                                    </p:set>
                                    <p:anim calcmode="lin" valueType="num">
                                      <p:cBhvr additive="base">
                                        <p:cTn id="7" dur="500"/>
                                        <p:tgtEl>
                                          <p:spTgt spid="3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2">
                                            <p:txEl>
                                              <p:pRg st="1" end="1"/>
                                            </p:txEl>
                                          </p:spTgt>
                                        </p:tgtEl>
                                        <p:attrNameLst>
                                          <p:attrName>style.visibility</p:attrName>
                                        </p:attrNameLst>
                                      </p:cBhvr>
                                      <p:to>
                                        <p:strVal val="visible"/>
                                      </p:to>
                                    </p:set>
                                    <p:anim calcmode="lin" valueType="num">
                                      <p:cBhvr additive="base">
                                        <p:cTn id="12" dur="500"/>
                                        <p:tgtEl>
                                          <p:spTgt spid="3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22">
                                            <p:txEl>
                                              <p:pRg st="2" end="2"/>
                                            </p:txEl>
                                          </p:spTgt>
                                        </p:tgtEl>
                                        <p:attrNameLst>
                                          <p:attrName>style.visibility</p:attrName>
                                        </p:attrNameLst>
                                      </p:cBhvr>
                                      <p:to>
                                        <p:strVal val="visible"/>
                                      </p:to>
                                    </p:set>
                                    <p:anim calcmode="lin" valueType="num">
                                      <p:cBhvr additive="base">
                                        <p:cTn id="17" dur="500"/>
                                        <p:tgtEl>
                                          <p:spTgt spid="32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10"/>
          <p:cNvPicPr preferRelativeResize="0"/>
          <p:nvPr/>
        </p:nvPicPr>
        <p:blipFill rotWithShape="1">
          <a:blip r:embed="rId3">
            <a:alphaModFix/>
          </a:blip>
          <a:srcRect/>
          <a:stretch/>
        </p:blipFill>
        <p:spPr>
          <a:xfrm>
            <a:off x="647250" y="466632"/>
            <a:ext cx="6997133" cy="5922294"/>
          </a:xfrm>
          <a:prstGeom prst="rect">
            <a:avLst/>
          </a:prstGeom>
          <a:noFill/>
          <a:ln>
            <a:noFill/>
          </a:ln>
        </p:spPr>
      </p:pic>
      <p:sp>
        <p:nvSpPr>
          <p:cNvPr id="328" name="Google Shape;328;p10"/>
          <p:cNvSpPr txBox="1"/>
          <p:nvPr/>
        </p:nvSpPr>
        <p:spPr>
          <a:xfrm>
            <a:off x="8293583" y="2131021"/>
            <a:ext cx="3251167"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Cấu trúc while, if</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Kiểu dữ liệu int64, long long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8">
                                            <p:txEl>
                                              <p:pRg st="0" end="0"/>
                                            </p:txEl>
                                          </p:spTgt>
                                        </p:tgtEl>
                                        <p:attrNameLst>
                                          <p:attrName>style.visibility</p:attrName>
                                        </p:attrNameLst>
                                      </p:cBhvr>
                                      <p:to>
                                        <p:strVal val="visible"/>
                                      </p:to>
                                    </p:set>
                                    <p:anim calcmode="lin" valueType="num">
                                      <p:cBhvr additive="base">
                                        <p:cTn id="7" dur="500"/>
                                        <p:tgtEl>
                                          <p:spTgt spid="3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8">
                                            <p:txEl>
                                              <p:pRg st="1" end="1"/>
                                            </p:txEl>
                                          </p:spTgt>
                                        </p:tgtEl>
                                        <p:attrNameLst>
                                          <p:attrName>style.visibility</p:attrName>
                                        </p:attrNameLst>
                                      </p:cBhvr>
                                      <p:to>
                                        <p:strVal val="visible"/>
                                      </p:to>
                                    </p:set>
                                    <p:anim calcmode="lin" valueType="num">
                                      <p:cBhvr additive="base">
                                        <p:cTn id="12" dur="500"/>
                                        <p:tgtEl>
                                          <p:spTgt spid="3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aphicFrame>
        <p:nvGraphicFramePr>
          <p:cNvPr id="333" name="Google Shape;333;p11"/>
          <p:cNvGraphicFramePr/>
          <p:nvPr/>
        </p:nvGraphicFramePr>
        <p:xfrm>
          <a:off x="412749" y="424635"/>
          <a:ext cx="7439364" cy="6178046"/>
        </p:xfrm>
        <a:graphic>
          <a:graphicData uri="http://schemas.openxmlformats.org/presentationml/2006/ole">
            <mc:AlternateContent xmlns:mc="http://schemas.openxmlformats.org/markup-compatibility/2006">
              <mc:Choice xmlns:v="urn:schemas-microsoft-com:vml" Requires="v">
                <p:oleObj spid="_x0000_s4100" r:id="rId4" imgW="7439364" imgH="6178046" progId="Paint.Picture">
                  <p:embed/>
                </p:oleObj>
              </mc:Choice>
              <mc:Fallback>
                <p:oleObj r:id="rId4" imgW="7439364" imgH="6178046" progId="Paint.Picture">
                  <p:embed/>
                  <p:pic>
                    <p:nvPicPr>
                      <p:cNvPr id="333" name="Google Shape;333;p11"/>
                      <p:cNvPicPr preferRelativeResize="0"/>
                      <p:nvPr/>
                    </p:nvPicPr>
                    <p:blipFill rotWithShape="1">
                      <a:blip r:embed="rId5">
                        <a:alphaModFix/>
                      </a:blip>
                      <a:srcRect/>
                      <a:stretch/>
                    </p:blipFill>
                    <p:spPr>
                      <a:xfrm>
                        <a:off x="412749" y="424635"/>
                        <a:ext cx="7439364" cy="6178046"/>
                      </a:xfrm>
                      <a:prstGeom prst="rect">
                        <a:avLst/>
                      </a:prstGeom>
                      <a:noFill/>
                      <a:ln>
                        <a:noFill/>
                      </a:ln>
                    </p:spPr>
                  </p:pic>
                </p:oleObj>
              </mc:Fallback>
            </mc:AlternateContent>
          </a:graphicData>
        </a:graphic>
      </p:graphicFrame>
      <p:sp>
        <p:nvSpPr>
          <p:cNvPr id="334" name="Google Shape;334;p11"/>
          <p:cNvSpPr txBox="1"/>
          <p:nvPr/>
        </p:nvSpPr>
        <p:spPr>
          <a:xfrm>
            <a:off x="8336478" y="1976642"/>
            <a:ext cx="3322656" cy="19389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a:t>
            </a:r>
            <a:r>
              <a:rPr lang="en-US" sz="2400" b="1" i="1" u="none" strike="noStrike" cap="none">
                <a:solidFill>
                  <a:srgbClr val="002060"/>
                </a:solidFill>
                <a:latin typeface="Times New Roman"/>
                <a:ea typeface="Times New Roman"/>
                <a:cs typeface="Times New Roman"/>
                <a:sym typeface="Times New Roman"/>
              </a:rPr>
              <a:t>bán kính</a:t>
            </a:r>
            <a:r>
              <a:rPr lang="en-US" sz="2400" b="1" i="0" u="none" strike="noStrike" cap="none">
                <a:solidFill>
                  <a:srgbClr val="002060"/>
                </a:solidFill>
                <a:latin typeface="Times New Roman"/>
                <a:ea typeface="Times New Roman"/>
                <a:cs typeface="Times New Roman"/>
                <a:sym typeface="Times New Roman"/>
              </a:rPr>
              <a:t>”?</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Bài toán loang, đánh dấu</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Xử lý mảng</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Kỹ thuật đếm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anim calcmode="lin" valueType="num">
                                      <p:cBhvr additive="base">
                                        <p:cTn id="7" dur="500"/>
                                        <p:tgtEl>
                                          <p:spTgt spid="3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4">
                                            <p:txEl>
                                              <p:pRg st="1" end="1"/>
                                            </p:txEl>
                                          </p:spTgt>
                                        </p:tgtEl>
                                        <p:attrNameLst>
                                          <p:attrName>style.visibility</p:attrName>
                                        </p:attrNameLst>
                                      </p:cBhvr>
                                      <p:to>
                                        <p:strVal val="visible"/>
                                      </p:to>
                                    </p:set>
                                    <p:anim calcmode="lin" valueType="num">
                                      <p:cBhvr additive="base">
                                        <p:cTn id="12" dur="500"/>
                                        <p:tgtEl>
                                          <p:spTgt spid="3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4">
                                            <p:txEl>
                                              <p:pRg st="2" end="2"/>
                                            </p:txEl>
                                          </p:spTgt>
                                        </p:tgtEl>
                                        <p:attrNameLst>
                                          <p:attrName>style.visibility</p:attrName>
                                        </p:attrNameLst>
                                      </p:cBhvr>
                                      <p:to>
                                        <p:strVal val="visible"/>
                                      </p:to>
                                    </p:set>
                                    <p:anim calcmode="lin" valueType="num">
                                      <p:cBhvr additive="base">
                                        <p:cTn id="17" dur="500"/>
                                        <p:tgtEl>
                                          <p:spTgt spid="3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34">
                                            <p:txEl>
                                              <p:pRg st="3" end="3"/>
                                            </p:txEl>
                                          </p:spTgt>
                                        </p:tgtEl>
                                        <p:attrNameLst>
                                          <p:attrName>style.visibility</p:attrName>
                                        </p:attrNameLst>
                                      </p:cBhvr>
                                      <p:to>
                                        <p:strVal val="visible"/>
                                      </p:to>
                                    </p:set>
                                    <p:anim calcmode="lin" valueType="num">
                                      <p:cBhvr additive="base">
                                        <p:cTn id="22" dur="500"/>
                                        <p:tgtEl>
                                          <p:spTgt spid="33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sis">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1124</Words>
  <Application>Microsoft Office PowerPoint</Application>
  <PresentationFormat>Widescreen</PresentationFormat>
  <Paragraphs>190</Paragraphs>
  <Slides>23</Slides>
  <Notes>23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Times New Roman</vt:lpstr>
      <vt:lpstr>Noto Sans Symbols</vt:lpstr>
      <vt:lpstr>Calibri</vt:lpstr>
      <vt:lpstr>Corbel</vt:lpstr>
      <vt:lpstr>Basis</vt:lpstr>
      <vt:lpstr>Bitmap Image</vt:lpstr>
      <vt:lpstr>TỔNG HỢP ĐỀ THI HSGTP – THCS – THPT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HỢP ĐỀ THI HSGTP – THCS – THPT</dc:title>
  <dc:creator>Hung, Vu Tan</dc:creator>
  <cp:lastModifiedBy>Admin</cp:lastModifiedBy>
  <cp:revision>1</cp:revision>
  <dcterms:created xsi:type="dcterms:W3CDTF">2021-10-03T01:39:57Z</dcterms:created>
  <dcterms:modified xsi:type="dcterms:W3CDTF">2023-11-28T07:15:37Z</dcterms:modified>
</cp:coreProperties>
</file>